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004" y="2682572"/>
            <a:ext cx="10080000" cy="1084711"/>
          </a:xfrm>
        </p:spPr>
        <p:txBody>
          <a:bodyPr>
            <a:noAutofit/>
          </a:bodyPr>
          <a:lstStyle>
            <a:lvl1pPr algn="l">
              <a:lnSpc>
                <a:spcPts val="4400"/>
              </a:lnSpc>
              <a:defRPr sz="4400" b="1" i="0" spc="-3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005" y="3950010"/>
            <a:ext cx="10114531" cy="28656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101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6182785" y="2212907"/>
            <a:ext cx="5338233" cy="396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476256" y="2212907"/>
            <a:ext cx="5509677" cy="396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6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5153" y="3456212"/>
            <a:ext cx="11040000" cy="28656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475153" y="2865167"/>
            <a:ext cx="11040000" cy="586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4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07" y="2221991"/>
            <a:ext cx="1104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80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80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807" y="2203822"/>
            <a:ext cx="11040000" cy="396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13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-FI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80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807" y="2222110"/>
            <a:ext cx="11040000" cy="396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80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596" y="2203822"/>
            <a:ext cx="5515127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6172574" y="2203822"/>
            <a:ext cx="5338233" cy="396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80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807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0596" y="2194618"/>
            <a:ext cx="11040000" cy="3960000"/>
          </a:xfrm>
        </p:spPr>
        <p:txBody>
          <a:bodyPr numCol="2" spcCol="152280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67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A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805" y="1424434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593" y="2212906"/>
            <a:ext cx="5515127" cy="3960000"/>
          </a:xfrm>
        </p:spPr>
        <p:txBody>
          <a:bodyPr spcCol="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57755" y="2212906"/>
            <a:ext cx="5353051" cy="3960000"/>
          </a:xfrm>
        </p:spPr>
        <p:txBody>
          <a:bodyPr spcCol="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1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807" y="1427229"/>
            <a:ext cx="11040000" cy="484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70807" y="2212966"/>
            <a:ext cx="11040000" cy="396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20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microsoft.com/office/2007/relationships/hdphoto" Target="../media/hdphoto5.wdp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926A707F-E504-0A90-2A48-7B0629D2CCDE}"/>
              </a:ext>
            </a:extLst>
          </p:cNvPr>
          <p:cNvSpPr/>
          <p:nvPr/>
        </p:nvSpPr>
        <p:spPr>
          <a:xfrm>
            <a:off x="4644751" y="1826608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Stephen Ladyman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Chair of the Board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35E1-32C0-4D8F-9ACB-AAEB94128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08" b="2170"/>
          <a:stretch/>
        </p:blipFill>
        <p:spPr bwMode="auto">
          <a:xfrm>
            <a:off x="5582660" y="1908928"/>
            <a:ext cx="403570" cy="454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A83E5FD-6DBF-E1B2-5B92-9BC0A6663A71}"/>
              </a:ext>
            </a:extLst>
          </p:cNvPr>
          <p:cNvSpPr/>
          <p:nvPr/>
        </p:nvSpPr>
        <p:spPr>
          <a:xfrm>
            <a:off x="7554621" y="1821421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Niall Prosser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Non-Executive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Member (SFT*)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15BEF0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B4CF2B50-DEB6-8FFA-4250-7FDF08738F1C}"/>
              </a:ext>
            </a:extLst>
          </p:cNvPr>
          <p:cNvSpPr txBox="1"/>
          <p:nvPr/>
        </p:nvSpPr>
        <p:spPr>
          <a:xfrm>
            <a:off x="1664963" y="1063023"/>
            <a:ext cx="8727493" cy="511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Wiltshire Health and Care’s Board, Executive Team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Last Updated: January 2025</a:t>
            </a:r>
            <a:endParaRPr lang="en-GB" sz="800" dirty="0">
              <a:solidFill>
                <a:srgbClr val="32323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								</a:t>
            </a:r>
            <a:r>
              <a:rPr lang="en-GB" sz="1000" b="1" i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                            					</a:t>
            </a:r>
            <a:endParaRPr lang="en-GB" sz="1200" dirty="0">
              <a:solidFill>
                <a:srgbClr val="32323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59D3E07-09AD-027C-2E20-5B53C8AE0BA8}"/>
              </a:ext>
            </a:extLst>
          </p:cNvPr>
          <p:cNvSpPr/>
          <p:nvPr/>
        </p:nvSpPr>
        <p:spPr>
          <a:xfrm>
            <a:off x="3178516" y="1822012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Richard </a:t>
            </a:r>
            <a:r>
              <a:rPr lang="en-GB" sz="800" b="1" dirty="0" err="1">
                <a:solidFill>
                  <a:srgbClr val="15BEF0">
                    <a:lumMod val="50000"/>
                  </a:srgbClr>
                </a:solidFill>
                <a:latin typeface="Calibri"/>
              </a:rPr>
              <a:t>Barritt</a:t>
            </a:r>
            <a:endParaRPr lang="en-GB" sz="800" b="1" dirty="0">
              <a:solidFill>
                <a:srgbClr val="15BEF0">
                  <a:lumMod val="50000"/>
                </a:srgbClr>
              </a:solidFill>
              <a:latin typeface="Calibri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Non-Executive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Director, Patient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Voice 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6BFF6B6-AD23-713D-3DF9-E4BDC10FA3BD}"/>
              </a:ext>
            </a:extLst>
          </p:cNvPr>
          <p:cNvSpPr/>
          <p:nvPr/>
        </p:nvSpPr>
        <p:spPr>
          <a:xfrm>
            <a:off x="1664962" y="1822012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Martyn Burke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Non-Executive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Director, Finance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&amp; Audit 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1691C5F-D8F9-88E4-F732-773649A9E255}"/>
              </a:ext>
            </a:extLst>
          </p:cNvPr>
          <p:cNvSpPr/>
          <p:nvPr/>
        </p:nvSpPr>
        <p:spPr>
          <a:xfrm>
            <a:off x="1664962" y="6074468"/>
            <a:ext cx="4084451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*RUH: Nominated by Royal United Hospitals Bath NHS Foundation Trust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*SFT: Nominated by Salisbury NHS Foundation Trust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*GWH: Nominated by Great Western Hospitals NHS Foundation Trust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3E67026-AD60-FB51-1EDD-0328EF762629}"/>
              </a:ext>
            </a:extLst>
          </p:cNvPr>
          <p:cNvSpPr/>
          <p:nvPr/>
        </p:nvSpPr>
        <p:spPr>
          <a:xfrm>
            <a:off x="9020856" y="1822012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Simon Wade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Non-Executive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Member (GWH*)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15BEF0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51FFA080-E790-6397-BB31-1E35BA4049B7}"/>
              </a:ext>
            </a:extLst>
          </p:cNvPr>
          <p:cNvSpPr/>
          <p:nvPr/>
        </p:nvSpPr>
        <p:spPr>
          <a:xfrm>
            <a:off x="6099686" y="1826608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Andrew </a:t>
            </a:r>
            <a:r>
              <a:rPr lang="en-GB" sz="800" b="1" dirty="0" err="1">
                <a:solidFill>
                  <a:srgbClr val="15BEF0">
                    <a:lumMod val="50000"/>
                  </a:srgbClr>
                </a:solidFill>
                <a:latin typeface="Calibri"/>
              </a:rPr>
              <a:t>Hollowood</a:t>
            </a:r>
            <a:endParaRPr lang="en-GB" sz="800" b="1" dirty="0">
              <a:solidFill>
                <a:srgbClr val="15BEF0">
                  <a:lumMod val="50000"/>
                </a:srgbClr>
              </a:solidFill>
              <a:latin typeface="Calibri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Non-Executive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Member (RUH*) </a:t>
            </a:r>
          </a:p>
        </p:txBody>
      </p:sp>
      <p:pic>
        <p:nvPicPr>
          <p:cNvPr id="15" name="Picture 14" descr="Richard Barritt">
            <a:extLst>
              <a:ext uri="{FF2B5EF4-FFF2-40B4-BE49-F238E27FC236}">
                <a16:creationId xmlns:a16="http://schemas.microsoft.com/office/drawing/2014/main" id="{AE0745FB-885B-F313-1201-A203B28539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r="4110" b="19489"/>
          <a:stretch/>
        </p:blipFill>
        <p:spPr bwMode="auto">
          <a:xfrm>
            <a:off x="4135284" y="1884578"/>
            <a:ext cx="376703" cy="4789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Profile photo of Martyn Burke">
            <a:extLst>
              <a:ext uri="{FF2B5EF4-FFF2-40B4-BE49-F238E27FC236}">
                <a16:creationId xmlns:a16="http://schemas.microsoft.com/office/drawing/2014/main" id="{BE1CBE46-E311-D901-B224-8DC30EDFBA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5825" r="20387" b="19417"/>
          <a:stretch/>
        </p:blipFill>
        <p:spPr bwMode="auto">
          <a:xfrm>
            <a:off x="2635074" y="1868046"/>
            <a:ext cx="374660" cy="529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5D7840C-F10B-4A37-1C94-5A7A867A9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20" y="1884579"/>
            <a:ext cx="403296" cy="49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erson in a white shirt&#10;&#10;Description automatically generated">
            <a:extLst>
              <a:ext uri="{FF2B5EF4-FFF2-40B4-BE49-F238E27FC236}">
                <a16:creationId xmlns:a16="http://schemas.microsoft.com/office/drawing/2014/main" id="{F9F3580E-D2CA-21BA-DA44-BED89A33FE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91" y="1858930"/>
            <a:ext cx="433715" cy="52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A901BAE1-4BF8-3644-6D4C-ADDA45888C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21049"/>
          <a:stretch/>
        </p:blipFill>
        <p:spPr bwMode="auto">
          <a:xfrm>
            <a:off x="9882373" y="1860673"/>
            <a:ext cx="461163" cy="542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AFDBE64-983A-0B2D-FD71-B08CF18B4426}"/>
              </a:ext>
            </a:extLst>
          </p:cNvPr>
          <p:cNvSpPr/>
          <p:nvPr/>
        </p:nvSpPr>
        <p:spPr>
          <a:xfrm>
            <a:off x="4647605" y="2646159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Shirley-Ann </a:t>
            </a:r>
            <a:r>
              <a:rPr lang="en-GB" sz="800" b="1" dirty="0" err="1">
                <a:solidFill>
                  <a:srgbClr val="15BEF0">
                    <a:lumMod val="50000"/>
                  </a:srgbClr>
                </a:solidFill>
                <a:latin typeface="Calibri"/>
              </a:rPr>
              <a:t>Carvill</a:t>
            </a:r>
            <a:endParaRPr lang="en-GB" sz="800" b="1" dirty="0">
              <a:solidFill>
                <a:srgbClr val="15BEF0">
                  <a:lumMod val="50000"/>
                </a:srgbClr>
              </a:solidFill>
              <a:latin typeface="Calibri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Managing Director 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EA5EBA67-A579-DE2D-0600-900FD87823F3}"/>
              </a:ext>
            </a:extLst>
          </p:cNvPr>
          <p:cNvSpPr/>
          <p:nvPr/>
        </p:nvSpPr>
        <p:spPr>
          <a:xfrm>
            <a:off x="3958951" y="3547096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Rayna McDonald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Director of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Quality and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Professions 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374E22B-2824-C204-E419-B80BAC0105E9}"/>
              </a:ext>
            </a:extLst>
          </p:cNvPr>
          <p:cNvSpPr/>
          <p:nvPr/>
        </p:nvSpPr>
        <p:spPr>
          <a:xfrm>
            <a:off x="2323934" y="3539132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Jo Meacham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Acting Chief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Operating Officer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1063B9B4-DDBC-12E7-5110-CC0E1742E31C}"/>
              </a:ext>
            </a:extLst>
          </p:cNvPr>
          <p:cNvSpPr/>
          <p:nvPr/>
        </p:nvSpPr>
        <p:spPr>
          <a:xfrm>
            <a:off x="5593968" y="3547096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Nikki Rowland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Interim Director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of Finance 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56060B7A-E30E-4203-EAE1-60EFE7503CCF}"/>
              </a:ext>
            </a:extLst>
          </p:cNvPr>
          <p:cNvSpPr/>
          <p:nvPr/>
        </p:nvSpPr>
        <p:spPr>
          <a:xfrm>
            <a:off x="5593968" y="4465796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Victoria Hamilton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Associate Director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of Infrastructure  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0B3D4D56-9BDE-66C3-CD6C-845B60E50013}"/>
              </a:ext>
            </a:extLst>
          </p:cNvPr>
          <p:cNvSpPr/>
          <p:nvPr/>
        </p:nvSpPr>
        <p:spPr>
          <a:xfrm>
            <a:off x="7428083" y="3544047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Andrea Benham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Corporate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Governance Lead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and Company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Secretary 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207D98C4-C3C2-D4DD-2FC2-BB7F3E3031B6}"/>
              </a:ext>
            </a:extLst>
          </p:cNvPr>
          <p:cNvSpPr/>
          <p:nvPr/>
        </p:nvSpPr>
        <p:spPr>
          <a:xfrm>
            <a:off x="7450889" y="5282658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Becky Watson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Corporate Services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Business Manager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FF59A0-77A7-F9C7-C906-E50388499E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34" y="2717401"/>
            <a:ext cx="476845" cy="48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 picture containing person, glasses&#10;&#10;Description automatically generated">
            <a:extLst>
              <a:ext uri="{FF2B5EF4-FFF2-40B4-BE49-F238E27FC236}">
                <a16:creationId xmlns:a16="http://schemas.microsoft.com/office/drawing/2014/main" id="{0920DE8C-2CFA-91AB-5534-ED95771FB8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17" y="3563409"/>
            <a:ext cx="483509" cy="5640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2336C8C0-A12F-5A3F-4CAA-4B4A115202D7}"/>
              </a:ext>
            </a:extLst>
          </p:cNvPr>
          <p:cNvSpPr/>
          <p:nvPr/>
        </p:nvSpPr>
        <p:spPr>
          <a:xfrm>
            <a:off x="8979993" y="3548486"/>
            <a:ext cx="1371600" cy="6126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Niamh Hughes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15BEF0">
                    <a:lumMod val="50000"/>
                  </a:srgbClr>
                </a:solidFill>
                <a:latin typeface="Calibri"/>
              </a:rPr>
              <a:t>People Lead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0DFD5E9-ECFD-CE07-B86E-9034D3BC8C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46" y="4508882"/>
            <a:ext cx="384997" cy="52521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75EDAE-84AD-8D76-0EAE-8E613A05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48" y="3590122"/>
            <a:ext cx="462586" cy="5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5EB1C2-206C-C62B-BD59-BDE2354A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54" y="5329513"/>
            <a:ext cx="420533" cy="5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743DDA-4C31-58A5-A161-7C9A9D66E68D}"/>
              </a:ext>
            </a:extLst>
          </p:cNvPr>
          <p:cNvCxnSpPr>
            <a:stCxn id="4" idx="2"/>
            <a:endCxn id="20" idx="0"/>
          </p:cNvCxnSpPr>
          <p:nvPr/>
        </p:nvCxnSpPr>
        <p:spPr>
          <a:xfrm>
            <a:off x="5330551" y="2439257"/>
            <a:ext cx="2854" cy="206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F03ACE4-36BA-6CA6-E820-65558A2711B5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rot="5400000">
            <a:off x="4844935" y="3058624"/>
            <a:ext cx="288289" cy="6886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DFCA7CB-CB66-5BA5-5223-C1EAE6E19AB2}"/>
              </a:ext>
            </a:extLst>
          </p:cNvPr>
          <p:cNvCxnSpPr>
            <a:stCxn id="20" idx="2"/>
            <a:endCxn id="24" idx="0"/>
          </p:cNvCxnSpPr>
          <p:nvPr/>
        </p:nvCxnSpPr>
        <p:spPr>
          <a:xfrm rot="16200000" flipH="1">
            <a:off x="5662443" y="2929770"/>
            <a:ext cx="288289" cy="94636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83116D99-9156-AC08-1A0F-7A771E765581}"/>
              </a:ext>
            </a:extLst>
          </p:cNvPr>
          <p:cNvCxnSpPr>
            <a:stCxn id="20" idx="2"/>
            <a:endCxn id="26" idx="0"/>
          </p:cNvCxnSpPr>
          <p:nvPr/>
        </p:nvCxnSpPr>
        <p:spPr>
          <a:xfrm rot="16200000" flipH="1">
            <a:off x="6581024" y="2011188"/>
            <a:ext cx="285240" cy="278047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3B1D6E5E-0743-9331-06EB-8DBF366D2432}"/>
              </a:ext>
            </a:extLst>
          </p:cNvPr>
          <p:cNvCxnSpPr>
            <a:stCxn id="20" idx="2"/>
            <a:endCxn id="30" idx="0"/>
          </p:cNvCxnSpPr>
          <p:nvPr/>
        </p:nvCxnSpPr>
        <p:spPr>
          <a:xfrm rot="16200000" flipH="1">
            <a:off x="7354761" y="1237452"/>
            <a:ext cx="289679" cy="433238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099B0682-7B71-81A4-0F63-21ED9F009DCC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 rot="5400000">
            <a:off x="4031409" y="2237135"/>
            <a:ext cx="280325" cy="232367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BB7FC1-AA07-4B38-6061-0C437433170D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8113883" y="4156696"/>
            <a:ext cx="22806" cy="1125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70EF89AC-ED70-001C-DE7F-7F0E4B905A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00" y="3593307"/>
            <a:ext cx="395284" cy="526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605026-F815-5518-B43B-CC9C9BA2F39F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6279768" y="4159744"/>
            <a:ext cx="0" cy="30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590F06F-FA38-EA1F-25BA-2361244C09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70503" y="3594022"/>
            <a:ext cx="539476" cy="539476"/>
          </a:xfrm>
          <a:prstGeom prst="rect">
            <a:avLst/>
          </a:prstGeom>
        </p:spPr>
      </p:pic>
      <p:pic>
        <p:nvPicPr>
          <p:cNvPr id="6" name="Picture 5" descr="Image result for linkedin empty photo">
            <a:extLst>
              <a:ext uri="{FF2B5EF4-FFF2-40B4-BE49-F238E27FC236}">
                <a16:creationId xmlns:a16="http://schemas.microsoft.com/office/drawing/2014/main" id="{F454AECE-970C-48C7-F989-452259BD0D0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52" y="3558082"/>
            <a:ext cx="451442" cy="593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239240"/>
      </p:ext>
    </p:extLst>
  </p:cSld>
  <p:clrMapOvr>
    <a:masterClrMapping/>
  </p:clrMapOvr>
</p:sld>
</file>

<file path=ppt/theme/theme1.xml><?xml version="1.0" encoding="utf-8"?>
<a:theme xmlns:a="http://schemas.openxmlformats.org/drawingml/2006/main" name="WH&amp;C_ppt-template_ART 05 07 16 PJ">
  <a:themeElements>
    <a:clrScheme name="Custom 19">
      <a:dk1>
        <a:srgbClr val="323231"/>
      </a:dk1>
      <a:lt1>
        <a:srgbClr val="FFFFFF"/>
      </a:lt1>
      <a:dk2>
        <a:srgbClr val="313231"/>
      </a:dk2>
      <a:lt2>
        <a:srgbClr val="FFFFFF"/>
      </a:lt2>
      <a:accent1>
        <a:srgbClr val="15BEF0"/>
      </a:accent1>
      <a:accent2>
        <a:srgbClr val="B0BDC5"/>
      </a:accent2>
      <a:accent3>
        <a:srgbClr val="A3B2BC"/>
      </a:accent3>
      <a:accent4>
        <a:srgbClr val="15BEF0"/>
      </a:accent4>
      <a:accent5>
        <a:srgbClr val="15BEF0"/>
      </a:accent5>
      <a:accent6>
        <a:srgbClr val="15BEF0"/>
      </a:accent6>
      <a:hlink>
        <a:srgbClr val="15BEF0"/>
      </a:hlink>
      <a:folHlink>
        <a:srgbClr val="15B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WH&amp;C_ppt-template_ART 05 07 16 PJ</vt:lpstr>
      <vt:lpstr>PowerPoint Presentation</vt:lpstr>
    </vt:vector>
  </TitlesOfParts>
  <Company>Wiltshire Health and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WATSON, Becky (WILTSHIRE HEALTH &amp; CARE)</dc:creator>
  <cp:lastModifiedBy>WATSON, Becky (WILTSHIRE HEALTH &amp; CARE)</cp:lastModifiedBy>
  <cp:revision>3</cp:revision>
  <dcterms:created xsi:type="dcterms:W3CDTF">2024-08-08T15:23:07Z</dcterms:created>
  <dcterms:modified xsi:type="dcterms:W3CDTF">2025-01-15T10:39:48Z</dcterms:modified>
</cp:coreProperties>
</file>