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9.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0.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1.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9.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0.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57" r:id="rId15"/>
    <p:sldId id="258" r:id="rId16"/>
    <p:sldId id="297" r:id="rId17"/>
    <p:sldId id="259" r:id="rId18"/>
    <p:sldId id="277" r:id="rId19"/>
    <p:sldId id="260" r:id="rId20"/>
    <p:sldId id="275" r:id="rId21"/>
    <p:sldId id="276" r:id="rId22"/>
    <p:sldId id="278" r:id="rId23"/>
    <p:sldId id="279" r:id="rId24"/>
    <p:sldId id="280" r:id="rId25"/>
    <p:sldId id="281" r:id="rId26"/>
    <p:sldId id="282" r:id="rId27"/>
    <p:sldId id="283" r:id="rId28"/>
    <p:sldId id="298" r:id="rId29"/>
    <p:sldId id="284" r:id="rId30"/>
    <p:sldId id="299" r:id="rId31"/>
    <p:sldId id="285" r:id="rId32"/>
    <p:sldId id="286" r:id="rId33"/>
    <p:sldId id="287" r:id="rId34"/>
    <p:sldId id="288" r:id="rId35"/>
    <p:sldId id="289" r:id="rId36"/>
    <p:sldId id="290" r:id="rId37"/>
    <p:sldId id="300" r:id="rId38"/>
    <p:sldId id="301" r:id="rId39"/>
    <p:sldId id="302" r:id="rId40"/>
    <p:sldId id="293" r:id="rId41"/>
    <p:sldId id="303" r:id="rId42"/>
    <p:sldId id="304" r:id="rId43"/>
    <p:sldId id="291" r:id="rId44"/>
    <p:sldId id="29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39E9CB-AD0B-49A2-8CF4-A3B1B416C4DF}">
          <p14:sldIdLst>
            <p14:sldId id="256"/>
            <p14:sldId id="261"/>
            <p14:sldId id="262"/>
            <p14:sldId id="263"/>
            <p14:sldId id="264"/>
            <p14:sldId id="265"/>
            <p14:sldId id="266"/>
            <p14:sldId id="267"/>
            <p14:sldId id="268"/>
            <p14:sldId id="269"/>
            <p14:sldId id="270"/>
            <p14:sldId id="271"/>
            <p14:sldId id="272"/>
            <p14:sldId id="257"/>
            <p14:sldId id="258"/>
            <p14:sldId id="297"/>
            <p14:sldId id="259"/>
            <p14:sldId id="277"/>
            <p14:sldId id="260"/>
            <p14:sldId id="275"/>
            <p14:sldId id="276"/>
            <p14:sldId id="278"/>
            <p14:sldId id="279"/>
            <p14:sldId id="280"/>
            <p14:sldId id="281"/>
            <p14:sldId id="282"/>
            <p14:sldId id="283"/>
            <p14:sldId id="298"/>
            <p14:sldId id="284"/>
            <p14:sldId id="299"/>
            <p14:sldId id="285"/>
            <p14:sldId id="286"/>
            <p14:sldId id="287"/>
            <p14:sldId id="288"/>
            <p14:sldId id="289"/>
            <p14:sldId id="290"/>
            <p14:sldId id="300"/>
            <p14:sldId id="301"/>
            <p14:sldId id="302"/>
            <p14:sldId id="293"/>
            <p14:sldId id="303"/>
            <p14:sldId id="304"/>
            <p14:sldId id="291"/>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175" autoAdjust="0"/>
  </p:normalViewPr>
  <p:slideViewPr>
    <p:cSldViewPr snapToGrid="0">
      <p:cViewPr varScale="1">
        <p:scale>
          <a:sx n="47" d="100"/>
          <a:sy n="47" d="100"/>
        </p:scale>
        <p:origin x="14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dirty="0"/>
              <a:t>How well can you use digital platforms to record your own learning and direct colleagues to?
(For example: Training Tracker, union website resources, organisation’s e-libraries, Digital Learning Solutions, e-learning for healthcare etc)</a:t>
            </a:r>
          </a:p>
        </c:rich>
      </c:tx>
      <c:layout>
        <c:manualLayout>
          <c:xMode val="edge"/>
          <c:yMode val="edge"/>
          <c:x val="0.13224364185344328"/>
          <c:y val="1.9888418460018785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744985873774632"/>
          <c:y val="0.39097031099211393"/>
          <c:w val="0.39940596319065719"/>
          <c:h val="0.57888187758523768"/>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ED0C-4AEE-9176-A523C03867DE}"/>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ED0C-4AEE-9176-A523C03867DE}"/>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D0C-4AEE-9176-A523C03867DE}"/>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D0C-4AEE-9176-A523C03867DE}"/>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ED0C-4AEE-9176-A523C03867DE}"/>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D0C-4AEE-9176-A523C03867DE}"/>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0C-4AEE-9176-A523C03867DE}"/>
                </c:ext>
              </c:extLst>
            </c:dLbl>
            <c:dLbl>
              <c:idx val="1"/>
              <c:layout>
                <c:manualLayout>
                  <c:x val="-9.4612754001907415E-3"/>
                  <c:y val="1.648199716009701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ED0C-4AEE-9176-A523C03867DE}"/>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0C-4AEE-9176-A523C03867DE}"/>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0C-4AEE-9176-A523C03867DE}"/>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0C-4AEE-9176-A523C03867DE}"/>
                </c:ext>
              </c:extLst>
            </c:dLbl>
            <c:dLbl>
              <c:idx val="5"/>
              <c:layout>
                <c:manualLayout>
                  <c:x val="-5.7108869906454446E-2"/>
                  <c:y val="-2.180519045870605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ED0C-4AEE-9176-A523C03867DE}"/>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4'!$B$4:$B$9</c:f>
              <c:strCache>
                <c:ptCount val="6"/>
                <c:pt idx="0">
                  <c:v>1 - Not at all</c:v>
                </c:pt>
                <c:pt idx="1">
                  <c:v>2 - Not very well</c:v>
                </c:pt>
                <c:pt idx="2">
                  <c:v>3 - Average ability</c:v>
                </c:pt>
                <c:pt idx="3">
                  <c:v>4 - Quite well</c:v>
                </c:pt>
                <c:pt idx="4">
                  <c:v>5 - Very Well</c:v>
                </c:pt>
                <c:pt idx="5">
                  <c:v>N/A (please explain):</c:v>
                </c:pt>
              </c:strCache>
            </c:strRef>
          </c:cat>
          <c:val>
            <c:numRef>
              <c:f>'Question 4'!$D$4:$D$9</c:f>
              <c:numCache>
                <c:formatCode>0.0%</c:formatCode>
                <c:ptCount val="6"/>
                <c:pt idx="0">
                  <c:v>4.5871559633027525E-2</c:v>
                </c:pt>
                <c:pt idx="1">
                  <c:v>6.4220183486238536E-2</c:v>
                </c:pt>
                <c:pt idx="2">
                  <c:v>0.33027522935779813</c:v>
                </c:pt>
                <c:pt idx="3">
                  <c:v>0.38532110091743121</c:v>
                </c:pt>
                <c:pt idx="4">
                  <c:v>0.17431192660550457</c:v>
                </c:pt>
                <c:pt idx="5">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78A9-4CF0-9D50-E2EF0AB880F4}"/>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Do you have knowledge and understanding of the local support and training resources available to enhance digital health literacy for both professionals and for the public?</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417764123174266"/>
          <c:y val="0.33258092738407696"/>
          <c:w val="0.57113087044986077"/>
          <c:h val="0.6513196267133275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10E-4AEB-9677-DEA037195E2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10E-4AEB-9677-DEA037195E2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310E-4AEB-9677-DEA037195E23}"/>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10E-4AEB-9677-DEA037195E23}"/>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10E-4AEB-9677-DEA037195E23}"/>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10E-4AEB-9677-DEA037195E2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10E-4AEB-9677-DEA037195E23}"/>
                </c:ext>
              </c:extLst>
            </c:dLbl>
            <c:dLbl>
              <c:idx val="1"/>
              <c:layout>
                <c:manualLayout>
                  <c:x val="3.7348704820821477E-2"/>
                  <c:y val="-4.814814814814814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310E-4AEB-9677-DEA037195E23}"/>
                </c:ext>
              </c:extLst>
            </c:dLbl>
            <c:dLbl>
              <c:idx val="2"/>
              <c:layout>
                <c:manualLayout>
                  <c:x val="-6.6578125984942643E-2"/>
                  <c:y val="-7.592592592592606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10E-4AEB-9677-DEA037195E23}"/>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10E-4AEB-9677-DEA037195E23}"/>
                </c:ext>
              </c:extLst>
            </c:dLbl>
            <c:dLbl>
              <c:idx val="4"/>
              <c:layout>
                <c:manualLayout>
                  <c:x val="-4.5467988477521794E-2"/>
                  <c:y val="7.4074074074073739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310E-4AEB-9677-DEA037195E23}"/>
                </c:ext>
              </c:extLst>
            </c:dLbl>
            <c:dLbl>
              <c:idx val="5"/>
              <c:layout>
                <c:manualLayout>
                  <c:x val="6.4954269253602565E-2"/>
                  <c:y val="-3.5185185185185187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310E-4AEB-9677-DEA037195E23}"/>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13'!$B$4:$B$9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13'!$D$4:$D$9</c:f>
              <c:numCache>
                <c:formatCode>0.0%</c:formatCode>
                <c:ptCount val="6"/>
                <c:pt idx="0">
                  <c:v>0.14953271028037382</c:v>
                </c:pt>
                <c:pt idx="1">
                  <c:v>0.3644859813084112</c:v>
                </c:pt>
                <c:pt idx="2">
                  <c:v>0.27102803738317754</c:v>
                </c:pt>
                <c:pt idx="3">
                  <c:v>0.17757009345794394</c:v>
                </c:pt>
                <c:pt idx="4">
                  <c:v>2.8037383177570093E-2</c:v>
                </c:pt>
                <c:pt idx="5">
                  <c:v>9.3457943925233638E-3</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79E0-4489-817D-D7A115BA23A7}"/>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demonstrate the completion of a basic digital skills / tools competency?
i.e. electronic health record systems, foundational level programmes, CPD platform etc?</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956942366928125"/>
          <c:y val="0.37697994534773732"/>
          <c:w val="0.5040502675110039"/>
          <c:h val="0.60179141302930328"/>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590-43C4-8466-F166ED0658E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7590-43C4-8466-F166ED0658E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7590-43C4-8466-F166ED0658E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590-43C4-8466-F166ED0658E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7590-43C4-8466-F166ED0658E1}"/>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590-43C4-8466-F166ED0658E1}"/>
              </c:ext>
            </c:extLst>
          </c:dPt>
          <c:dLbls>
            <c:dLbl>
              <c:idx val="0"/>
              <c:layout>
                <c:manualLayout>
                  <c:x val="3.3484387637468548E-2"/>
                  <c:y val="-3.4900497754381043E-17"/>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7590-43C4-8466-F166ED0658E1}"/>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90-43C4-8466-F166ED0658E1}"/>
                </c:ext>
              </c:extLst>
            </c:dLbl>
            <c:dLbl>
              <c:idx val="2"/>
              <c:layout>
                <c:manualLayout>
                  <c:x val="7.6535743171356835E-2"/>
                  <c:y val="-0.10089533177341047"/>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7590-43C4-8466-F166ED0658E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90-43C4-8466-F166ED0658E1}"/>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590-43C4-8466-F166ED0658E1}"/>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590-43C4-8466-F166ED0658E1}"/>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14'!$B$4:$B$9</c:f>
              <c:strCache>
                <c:ptCount val="6"/>
                <c:pt idx="0">
                  <c:v>1 - Not at all</c:v>
                </c:pt>
                <c:pt idx="1">
                  <c:v>2 - Not very well</c:v>
                </c:pt>
                <c:pt idx="2">
                  <c:v>3 - Average ability</c:v>
                </c:pt>
                <c:pt idx="3">
                  <c:v>4 - Quite well</c:v>
                </c:pt>
                <c:pt idx="4">
                  <c:v>5 - Very well</c:v>
                </c:pt>
                <c:pt idx="5">
                  <c:v>N/A (please explain):</c:v>
                </c:pt>
              </c:strCache>
            </c:strRef>
          </c:cat>
          <c:val>
            <c:numRef>
              <c:f>'Question 14'!$D$4:$D$9</c:f>
              <c:numCache>
                <c:formatCode>0.0%</c:formatCode>
                <c:ptCount val="6"/>
                <c:pt idx="0">
                  <c:v>6.4220183486238536E-2</c:v>
                </c:pt>
                <c:pt idx="1">
                  <c:v>0.11926605504587157</c:v>
                </c:pt>
                <c:pt idx="2">
                  <c:v>0.42201834862385318</c:v>
                </c:pt>
                <c:pt idx="3">
                  <c:v>0.24770642201834864</c:v>
                </c:pt>
                <c:pt idx="4">
                  <c:v>0.11926605504587157</c:v>
                </c:pt>
                <c:pt idx="5">
                  <c:v>2.7522935779816512E-2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1B17-47C8-BBC6-8BAFA1FF75DE}"/>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1800" dirty="0"/>
              <a:t>Do you have knowledge and understanding of the Electronic Staff Record (ESR) / Employee Self-Serve for appropriate functions?</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114107455779539"/>
          <c:y val="0.28507753450366313"/>
          <c:w val="0.55771785088440917"/>
          <c:h val="0.67746744096484002"/>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A7B-4F64-8B37-3794F7C191BD}"/>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A7B-4F64-8B37-3794F7C191BD}"/>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A7B-4F64-8B37-3794F7C191BD}"/>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A7B-4F64-8B37-3794F7C191BD}"/>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3A7B-4F64-8B37-3794F7C191BD}"/>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A7B-4F64-8B37-3794F7C191BD}"/>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7B-4F64-8B37-3794F7C191BD}"/>
                </c:ext>
              </c:extLst>
            </c:dLbl>
            <c:dLbl>
              <c:idx val="1"/>
              <c:layout>
                <c:manualLayout>
                  <c:x val="5.9700557048504625E-2"/>
                  <c:y val="2.820186316291029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3A7B-4F64-8B37-3794F7C191BD}"/>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A7B-4F64-8B37-3794F7C191BD}"/>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7B-4F64-8B37-3794F7C191BD}"/>
                </c:ext>
              </c:extLst>
            </c:dLbl>
            <c:dLbl>
              <c:idx val="4"/>
              <c:layout>
                <c:manualLayout>
                  <c:x val="-5.4725510627796042E-2"/>
                  <c:y val="3.223070075761180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A7B-4F64-8B37-3794F7C191BD}"/>
                </c:ext>
              </c:extLst>
            </c:dLbl>
            <c:dLbl>
              <c:idx val="5"/>
              <c:layout>
                <c:manualLayout>
                  <c:x val="0.3996620624636012"/>
                  <c:y val="0.17324001657216345"/>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3A7B-4F64-8B37-3794F7C191BD}"/>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15'!$B$4:$B$9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15'!$D$4:$D$9</c:f>
              <c:numCache>
                <c:formatCode>0.0%</c:formatCode>
                <c:ptCount val="6"/>
                <c:pt idx="0">
                  <c:v>9.3457943925233638E-3</c:v>
                </c:pt>
                <c:pt idx="1">
                  <c:v>9.3457943925233641E-2</c:v>
                </c:pt>
                <c:pt idx="2">
                  <c:v>0.31775700934579443</c:v>
                </c:pt>
                <c:pt idx="3">
                  <c:v>0.50467289719626163</c:v>
                </c:pt>
                <c:pt idx="4">
                  <c:v>7.476635514018691E-2</c:v>
                </c:pt>
                <c:pt idx="5">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552F-4E73-878E-4AA1D97325D3}"/>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t>How well can you access and manage the following via your ESR / Employee Self-Serve system:</a:t>
            </a:r>
          </a:p>
        </c:rich>
      </c:tx>
      <c:layout>
        <c:manualLayout>
          <c:xMode val="edge"/>
          <c:yMode val="edge"/>
          <c:x val="0.1337207538205991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420004564646827E-2"/>
          <c:y val="0.11494974647792489"/>
          <c:w val="0.82261991707558291"/>
          <c:h val="0.72858769507131926"/>
        </c:manualLayout>
      </c:layout>
      <c:barChart>
        <c:barDir val="col"/>
        <c:grouping val="stacked"/>
        <c:varyColors val="0"/>
        <c:ser>
          <c:idx val="0"/>
          <c:order val="0"/>
          <c:tx>
            <c:v>1 - Not at all</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16'!$D$4:$D$7</c:f>
              <c:numCache>
                <c:formatCode>General</c:formatCode>
                <c:ptCount val="4"/>
                <c:pt idx="0">
                  <c:v>1</c:v>
                </c:pt>
                <c:pt idx="1">
                  <c:v>1</c:v>
                </c:pt>
                <c:pt idx="2">
                  <c:v>1</c:v>
                </c:pt>
                <c:pt idx="3">
                  <c:v>4</c:v>
                </c:pt>
              </c:numCache>
            </c:numRef>
          </c:val>
          <c:extLst>
            <c:ext xmlns:c16="http://schemas.microsoft.com/office/drawing/2014/chart" uri="{C3380CC4-5D6E-409C-BE32-E72D297353CC}">
              <c16:uniqueId val="{00000000-F56A-4383-A47B-AC0D83A24A54}"/>
            </c:ext>
          </c:extLst>
        </c:ser>
        <c:ser>
          <c:idx val="1"/>
          <c:order val="1"/>
          <c:tx>
            <c:v>2 - Not very well</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16'!$E$4:$E$7</c:f>
              <c:numCache>
                <c:formatCode>General</c:formatCode>
                <c:ptCount val="4"/>
                <c:pt idx="0">
                  <c:v>3</c:v>
                </c:pt>
                <c:pt idx="1">
                  <c:v>6</c:v>
                </c:pt>
                <c:pt idx="2">
                  <c:v>3</c:v>
                </c:pt>
                <c:pt idx="3">
                  <c:v>6</c:v>
                </c:pt>
              </c:numCache>
            </c:numRef>
          </c:val>
          <c:extLst>
            <c:ext xmlns:c16="http://schemas.microsoft.com/office/drawing/2014/chart" uri="{C3380CC4-5D6E-409C-BE32-E72D297353CC}">
              <c16:uniqueId val="{00000001-F56A-4383-A47B-AC0D83A24A54}"/>
            </c:ext>
          </c:extLst>
        </c:ser>
        <c:ser>
          <c:idx val="2"/>
          <c:order val="2"/>
          <c:tx>
            <c:v>3 - Average ability</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16'!$F$4:$F$7</c:f>
              <c:numCache>
                <c:formatCode>General</c:formatCode>
                <c:ptCount val="4"/>
                <c:pt idx="0">
                  <c:v>25</c:v>
                </c:pt>
                <c:pt idx="1">
                  <c:v>23</c:v>
                </c:pt>
                <c:pt idx="2">
                  <c:v>20</c:v>
                </c:pt>
                <c:pt idx="3">
                  <c:v>21</c:v>
                </c:pt>
              </c:numCache>
            </c:numRef>
          </c:val>
          <c:extLst>
            <c:ext xmlns:c16="http://schemas.microsoft.com/office/drawing/2014/chart" uri="{C3380CC4-5D6E-409C-BE32-E72D297353CC}">
              <c16:uniqueId val="{00000002-F56A-4383-A47B-AC0D83A24A54}"/>
            </c:ext>
          </c:extLst>
        </c:ser>
        <c:ser>
          <c:idx val="3"/>
          <c:order val="3"/>
          <c:tx>
            <c:v>4 - Quite well</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16'!$G$4:$G$7</c:f>
              <c:numCache>
                <c:formatCode>General</c:formatCode>
                <c:ptCount val="4"/>
                <c:pt idx="0">
                  <c:v>33</c:v>
                </c:pt>
                <c:pt idx="1">
                  <c:v>29</c:v>
                </c:pt>
                <c:pt idx="2">
                  <c:v>32</c:v>
                </c:pt>
                <c:pt idx="3">
                  <c:v>36</c:v>
                </c:pt>
              </c:numCache>
            </c:numRef>
          </c:val>
          <c:extLst>
            <c:ext xmlns:c16="http://schemas.microsoft.com/office/drawing/2014/chart" uri="{C3380CC4-5D6E-409C-BE32-E72D297353CC}">
              <c16:uniqueId val="{00000003-F56A-4383-A47B-AC0D83A24A54}"/>
            </c:ext>
          </c:extLst>
        </c:ser>
        <c:ser>
          <c:idx val="4"/>
          <c:order val="4"/>
          <c:tx>
            <c:v>5 - Very well</c:v>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16'!$H$4:$H$7</c:f>
              <c:numCache>
                <c:formatCode>General</c:formatCode>
                <c:ptCount val="4"/>
                <c:pt idx="0">
                  <c:v>46</c:v>
                </c:pt>
                <c:pt idx="1">
                  <c:v>50</c:v>
                </c:pt>
                <c:pt idx="2">
                  <c:v>51</c:v>
                </c:pt>
                <c:pt idx="3">
                  <c:v>40</c:v>
                </c:pt>
              </c:numCache>
            </c:numRef>
          </c:val>
          <c:extLst>
            <c:ext xmlns:c16="http://schemas.microsoft.com/office/drawing/2014/chart" uri="{C3380CC4-5D6E-409C-BE32-E72D297353CC}">
              <c16:uniqueId val="{00000004-F56A-4383-A47B-AC0D83A24A54}"/>
            </c:ext>
          </c:extLst>
        </c:ser>
        <c:ser>
          <c:idx val="5"/>
          <c:order val="5"/>
          <c:tx>
            <c:v>N/A</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16'!$B$4:$B$7</c:f>
              <c:strCache>
                <c:ptCount val="4"/>
                <c:pt idx="0">
                  <c:v>Personal information via the ESR / Employee Self-Serve system
(e.g. payslips, sickness absence etc.)</c:v>
                </c:pt>
                <c:pt idx="1">
                  <c:v>Update your personal details</c:v>
                </c:pt>
                <c:pt idx="2">
                  <c:v>Check your competency/training needs</c:v>
                </c:pt>
                <c:pt idx="3">
                  <c:v>Enrol in online training</c:v>
                </c:pt>
              </c:strCache>
            </c:strRef>
          </c:cat>
          <c:val>
            <c:numRef>
              <c:f>'Question 16'!$I$4:$I$7</c:f>
              <c:numCache>
                <c:formatCode>General</c:formatCode>
                <c:ptCount val="4"/>
                <c:pt idx="0">
                  <c:v>0</c:v>
                </c:pt>
                <c:pt idx="1">
                  <c:v>0</c:v>
                </c:pt>
                <c:pt idx="2">
                  <c:v>2</c:v>
                </c:pt>
                <c:pt idx="3">
                  <c:v>2</c:v>
                </c:pt>
              </c:numCache>
            </c:numRef>
          </c:val>
          <c:extLst>
            <c:ext xmlns:c16="http://schemas.microsoft.com/office/drawing/2014/chart" uri="{C3380CC4-5D6E-409C-BE32-E72D297353CC}">
              <c16:uniqueId val="{00000005-F56A-4383-A47B-AC0D83A24A54}"/>
            </c:ext>
          </c:extLst>
        </c:ser>
        <c:dLbls>
          <c:dLblPos val="ctr"/>
          <c:showLegendKey val="0"/>
          <c:showVal val="1"/>
          <c:showCatName val="0"/>
          <c:showSerName val="0"/>
          <c:showPercent val="0"/>
          <c:showBubbleSize val="0"/>
        </c:dLbls>
        <c:gapWidth val="150"/>
        <c:overlap val="100"/>
        <c:axId val="1"/>
        <c:axId val="2"/>
      </c:barChart>
      <c:catAx>
        <c:axId val="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
        <c:crosses val="autoZero"/>
        <c:auto val="1"/>
        <c:lblAlgn val="ctr"/>
        <c:lblOffset val="100"/>
        <c:noMultiLvlLbl val="1"/>
      </c:catAx>
      <c:valAx>
        <c:axId val="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crossBetween val="between"/>
        <c:minorUnit val="1"/>
      </c:valAx>
      <c:spPr>
        <a:noFill/>
        <a:ln>
          <a:noFill/>
        </a:ln>
        <a:effectLst/>
      </c:spPr>
    </c:plotArea>
    <c:legend>
      <c:legendPos val="b"/>
      <c:layout>
        <c:manualLayout>
          <c:xMode val="edge"/>
          <c:yMode val="edge"/>
          <c:x val="0.19466763665411388"/>
          <c:y val="0.96093884328524204"/>
          <c:w val="0.65172743352733087"/>
          <c:h val="3.906115671475790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Do you have knowledge and understanding of your organisation / departmental e-rostering systems (electronic rota)?</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325154935480972"/>
          <c:y val="0.34358122862319312"/>
          <c:w val="0.46053816308449402"/>
          <c:h val="0.5986237408132879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128-4288-8D05-416C9EA7C15B}"/>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9128-4288-8D05-416C9EA7C15B}"/>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128-4288-8D05-416C9EA7C15B}"/>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9128-4288-8D05-416C9EA7C15B}"/>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128-4288-8D05-416C9EA7C15B}"/>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9128-4288-8D05-416C9EA7C15B}"/>
              </c:ext>
            </c:extLst>
          </c:dPt>
          <c:dLbls>
            <c:dLbl>
              <c:idx val="0"/>
              <c:layout>
                <c:manualLayout>
                  <c:x val="1.2954520706959816E-2"/>
                  <c:y val="3.656526443836089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9128-4288-8D05-416C9EA7C15B}"/>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28-4288-8D05-416C9EA7C15B}"/>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28-4288-8D05-416C9EA7C15B}"/>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28-4288-8D05-416C9EA7C15B}"/>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128-4288-8D05-416C9EA7C15B}"/>
                </c:ext>
              </c:extLst>
            </c:dLbl>
            <c:dLbl>
              <c:idx val="5"/>
              <c:layout>
                <c:manualLayout>
                  <c:x val="8.7443014771978758E-2"/>
                  <c:y val="8.125614319635717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9128-4288-8D05-416C9EA7C15B}"/>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17'!$B$4:$B$9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17'!$D$4:$D$9</c:f>
              <c:numCache>
                <c:formatCode>0.0%</c:formatCode>
                <c:ptCount val="6"/>
                <c:pt idx="0">
                  <c:v>7.3394495412844041E-2</c:v>
                </c:pt>
                <c:pt idx="1">
                  <c:v>0.17431192660550457</c:v>
                </c:pt>
                <c:pt idx="2">
                  <c:v>0.30275229357798161</c:v>
                </c:pt>
                <c:pt idx="3">
                  <c:v>0.25688073394495414</c:v>
                </c:pt>
                <c:pt idx="4">
                  <c:v>9.1743119266055051E-2</c:v>
                </c:pt>
                <c:pt idx="5">
                  <c:v>0.10091743119266056</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9284-4690-9574-9EB829430A0E}"/>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dirty="0"/>
              <a:t>How well can you use the e-rostering system used by your organisation/department, including viewing and changing your own status on the e-rostering schedule?
</a:t>
            </a:r>
            <a:r>
              <a:rPr lang="en-GB" sz="1600" dirty="0"/>
              <a:t>(For example: request leave, check who is working certain shifts, report your preferred days off </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D242-4B32-908F-84BCCBDE30B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D242-4B32-908F-84BCCBDE30B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D242-4B32-908F-84BCCBDE30B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242-4B32-908F-84BCCBDE30B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D242-4B32-908F-84BCCBDE30B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242-4B32-908F-84BCCBDE30B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42-4B32-908F-84BCCBDE30B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42-4B32-908F-84BCCBDE30B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42-4B32-908F-84BCCBDE30B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42-4B32-908F-84BCCBDE30B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242-4B32-908F-84BCCBDE30B0}"/>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42-4B32-908F-84BCCBDE30B0}"/>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18'!$B$4:$B$9</c:f>
              <c:strCache>
                <c:ptCount val="6"/>
                <c:pt idx="0">
                  <c:v>1 - Not at all</c:v>
                </c:pt>
                <c:pt idx="1">
                  <c:v>2 - Not very well</c:v>
                </c:pt>
                <c:pt idx="2">
                  <c:v>3 - Average ability</c:v>
                </c:pt>
                <c:pt idx="3">
                  <c:v>4 - Quite well</c:v>
                </c:pt>
                <c:pt idx="4">
                  <c:v>5 - Very well</c:v>
                </c:pt>
                <c:pt idx="5">
                  <c:v>N/A (please explain):</c:v>
                </c:pt>
              </c:strCache>
            </c:strRef>
          </c:cat>
          <c:val>
            <c:numRef>
              <c:f>'Question 18'!$D$4:$D$9</c:f>
              <c:numCache>
                <c:formatCode>0.0%</c:formatCode>
                <c:ptCount val="6"/>
                <c:pt idx="0">
                  <c:v>9.2592592592592601E-2</c:v>
                </c:pt>
                <c:pt idx="1">
                  <c:v>0.12962962962962965</c:v>
                </c:pt>
                <c:pt idx="2">
                  <c:v>0.19444444444444442</c:v>
                </c:pt>
                <c:pt idx="3">
                  <c:v>0.31481481481481483</c:v>
                </c:pt>
                <c:pt idx="4">
                  <c:v>0.12962962962962965</c:v>
                </c:pt>
                <c:pt idx="5">
                  <c:v>0.1388888888888889</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C855-41B9-92CA-54EB2E267E8B}"/>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navigate digital systems to identify and self-refer to staff occupational health and wellbeing services?</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8CE5-430C-9951-F42A2DDC549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CE5-430C-9951-F42A2DDC549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8CE5-430C-9951-F42A2DDC549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CE5-430C-9951-F42A2DDC549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8CE5-430C-9951-F42A2DDC549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CE5-430C-9951-F42A2DDC549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E5-430C-9951-F42A2DDC549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E5-430C-9951-F42A2DDC549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E5-430C-9951-F42A2DDC549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E5-430C-9951-F42A2DDC549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E5-430C-9951-F42A2DDC5490}"/>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E5-430C-9951-F42A2DDC5490}"/>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19'!$B$4:$B$9</c:f>
              <c:strCache>
                <c:ptCount val="6"/>
                <c:pt idx="0">
                  <c:v>1 - Not at all</c:v>
                </c:pt>
                <c:pt idx="1">
                  <c:v>2 - Not very well</c:v>
                </c:pt>
                <c:pt idx="2">
                  <c:v>3 - Average ability</c:v>
                </c:pt>
                <c:pt idx="3">
                  <c:v>4 - Quite well</c:v>
                </c:pt>
                <c:pt idx="4">
                  <c:v>5 - Very well</c:v>
                </c:pt>
                <c:pt idx="5">
                  <c:v>N/A (please explain):</c:v>
                </c:pt>
              </c:strCache>
            </c:strRef>
          </c:cat>
          <c:val>
            <c:numRef>
              <c:f>'Question 19'!$D$4:$D$9</c:f>
              <c:numCache>
                <c:formatCode>0.0%</c:formatCode>
                <c:ptCount val="6"/>
                <c:pt idx="0">
                  <c:v>0.11009174311926605</c:v>
                </c:pt>
                <c:pt idx="1">
                  <c:v>0.24770642201834864</c:v>
                </c:pt>
                <c:pt idx="2">
                  <c:v>0.30275229357798161</c:v>
                </c:pt>
                <c:pt idx="3">
                  <c:v>0.22018348623853209</c:v>
                </c:pt>
                <c:pt idx="4">
                  <c:v>5.5045871559633024E-2</c:v>
                </c:pt>
                <c:pt idx="5">
                  <c:v>6.4220183486238536E-2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054C-426D-8C40-46286715B23B}"/>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use an on-line patient appointment booking systems to reschedule, book or cancel patient appointments?</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FA3B-4D2E-B568-0A5C6C193566}"/>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A3B-4D2E-B568-0A5C6C193566}"/>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FA3B-4D2E-B568-0A5C6C193566}"/>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A3B-4D2E-B568-0A5C6C193566}"/>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FA3B-4D2E-B568-0A5C6C193566}"/>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A3B-4D2E-B568-0A5C6C193566}"/>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3B-4D2E-B568-0A5C6C193566}"/>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3B-4D2E-B568-0A5C6C193566}"/>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3B-4D2E-B568-0A5C6C193566}"/>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A3B-4D2E-B568-0A5C6C193566}"/>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A3B-4D2E-B568-0A5C6C193566}"/>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A3B-4D2E-B568-0A5C6C193566}"/>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20'!$B$4:$B$9</c:f>
              <c:strCache>
                <c:ptCount val="6"/>
                <c:pt idx="0">
                  <c:v>1 - Not at all</c:v>
                </c:pt>
                <c:pt idx="1">
                  <c:v>2 - Not very well</c:v>
                </c:pt>
                <c:pt idx="2">
                  <c:v>3 - Average ability</c:v>
                </c:pt>
                <c:pt idx="3">
                  <c:v>4 - Quite well</c:v>
                </c:pt>
                <c:pt idx="4">
                  <c:v>5 - Very well</c:v>
                </c:pt>
                <c:pt idx="5">
                  <c:v>N/A (please explain):</c:v>
                </c:pt>
              </c:strCache>
            </c:strRef>
          </c:cat>
          <c:val>
            <c:numRef>
              <c:f>'Question 20'!$D$4:$D$9</c:f>
              <c:numCache>
                <c:formatCode>0.0%</c:formatCode>
                <c:ptCount val="6"/>
                <c:pt idx="0">
                  <c:v>0.21100917431192659</c:v>
                </c:pt>
                <c:pt idx="1">
                  <c:v>0.11009174311926605</c:v>
                </c:pt>
                <c:pt idx="2">
                  <c:v>0.17431192660550457</c:v>
                </c:pt>
                <c:pt idx="3">
                  <c:v>0.17431192660550457</c:v>
                </c:pt>
                <c:pt idx="4">
                  <c:v>0.14678899082568808</c:v>
                </c:pt>
                <c:pt idx="5">
                  <c:v>0.1834862385321101</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CC06-4E96-989A-BEFE38F66934}"/>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Do you have knowledge and understanding of how to recognise clinically assured on-line health and care information content?</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96492840431783"/>
          <c:y val="0.26136547869415616"/>
          <c:w val="0.62070143191364346"/>
          <c:h val="0.69851139694003073"/>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6363-49C5-B43B-A0532A82093C}"/>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363-49C5-B43B-A0532A82093C}"/>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6363-49C5-B43B-A0532A82093C}"/>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6363-49C5-B43B-A0532A82093C}"/>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363-49C5-B43B-A0532A82093C}"/>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363-49C5-B43B-A0532A82093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363-49C5-B43B-A0532A82093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63-49C5-B43B-A0532A82093C}"/>
                </c:ext>
              </c:extLst>
            </c:dLbl>
            <c:dLbl>
              <c:idx val="2"/>
              <c:layout>
                <c:manualLayout>
                  <c:x val="0.35824916299808007"/>
                  <c:y val="-3.419648880146492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6363-49C5-B43B-A0532A82093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363-49C5-B43B-A0532A82093C}"/>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363-49C5-B43B-A0532A82093C}"/>
                </c:ext>
              </c:extLst>
            </c:dLbl>
            <c:dLbl>
              <c:idx val="5"/>
              <c:layout>
                <c:manualLayout>
                  <c:x val="6.2373738200558582E-2"/>
                  <c:y val="-2.339759760100222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6363-49C5-B43B-A0532A82093C}"/>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21'!$B$4:$B$9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21'!$D$4:$D$9</c:f>
              <c:numCache>
                <c:formatCode>0.0%</c:formatCode>
                <c:ptCount val="6"/>
                <c:pt idx="0">
                  <c:v>0.12962962962962965</c:v>
                </c:pt>
                <c:pt idx="1">
                  <c:v>0.22222222222222221</c:v>
                </c:pt>
                <c:pt idx="2">
                  <c:v>0.30555555555555558</c:v>
                </c:pt>
                <c:pt idx="3">
                  <c:v>0.25</c:v>
                </c:pt>
                <c:pt idx="4">
                  <c:v>4.6296296296296301E-2</c:v>
                </c:pt>
                <c:pt idx="5">
                  <c:v>4.6296296296296301E-2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B92C-480D-B30B-15516324C3C4}"/>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direct patients to clinically assured on-line health and care information?
(For example; NHS.UK, NICE.ORG, WHO.int).</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9F7D-4110-BEF5-5C12BBC5B3D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F7D-4110-BEF5-5C12BBC5B3D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9F7D-4110-BEF5-5C12BBC5B3D3}"/>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F7D-4110-BEF5-5C12BBC5B3D3}"/>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9F7D-4110-BEF5-5C12BBC5B3D3}"/>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F7D-4110-BEF5-5C12BBC5B3D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7D-4110-BEF5-5C12BBC5B3D3}"/>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7D-4110-BEF5-5C12BBC5B3D3}"/>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7D-4110-BEF5-5C12BBC5B3D3}"/>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7D-4110-BEF5-5C12BBC5B3D3}"/>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7D-4110-BEF5-5C12BBC5B3D3}"/>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7D-4110-BEF5-5C12BBC5B3D3}"/>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22'!$B$4:$B$9</c:f>
              <c:strCache>
                <c:ptCount val="6"/>
                <c:pt idx="0">
                  <c:v>1 - Not at all</c:v>
                </c:pt>
                <c:pt idx="1">
                  <c:v>2 - Not very well</c:v>
                </c:pt>
                <c:pt idx="2">
                  <c:v>3 - Average ability</c:v>
                </c:pt>
                <c:pt idx="3">
                  <c:v>4 - Quite well</c:v>
                </c:pt>
                <c:pt idx="4">
                  <c:v>5 - Very well</c:v>
                </c:pt>
                <c:pt idx="5">
                  <c:v>N/A (please explain):</c:v>
                </c:pt>
              </c:strCache>
            </c:strRef>
          </c:cat>
          <c:val>
            <c:numRef>
              <c:f>'Question 22'!$D$4:$D$9</c:f>
              <c:numCache>
                <c:formatCode>0.0%</c:formatCode>
                <c:ptCount val="6"/>
                <c:pt idx="0">
                  <c:v>0.10091743119266056</c:v>
                </c:pt>
                <c:pt idx="1">
                  <c:v>0.17431192660550457</c:v>
                </c:pt>
                <c:pt idx="2">
                  <c:v>0.33944954128440363</c:v>
                </c:pt>
                <c:pt idx="3">
                  <c:v>0.22018348623853209</c:v>
                </c:pt>
                <c:pt idx="4">
                  <c:v>0.13761467889908258</c:v>
                </c:pt>
                <c:pt idx="5">
                  <c:v>2.7522935779816512E-2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182D-4E3E-8016-37021BD1B67A}"/>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facilitate learning digital skills both in yourself and your peers / patients / students?
(Digital skills include: basic digital skills for the normal running of services, how to use technology to record, direct and implement learning for</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489346765693339"/>
          <c:y val="0.34627501326005927"/>
          <c:w val="0.4588375525361682"/>
          <c:h val="0.60563881711847423"/>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52F-4C34-9DAE-6FA789FC4B0C}"/>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52F-4C34-9DAE-6FA789FC4B0C}"/>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52F-4C34-9DAE-6FA789FC4B0C}"/>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52F-4C34-9DAE-6FA789FC4B0C}"/>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052F-4C34-9DAE-6FA789FC4B0C}"/>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052F-4C34-9DAE-6FA789FC4B0C}"/>
              </c:ext>
            </c:extLst>
          </c:dPt>
          <c:dLbls>
            <c:dLbl>
              <c:idx val="0"/>
              <c:layout>
                <c:manualLayout>
                  <c:x val="5.4033682712334122E-2"/>
                  <c:y val="-5.63062979850477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052F-4C34-9DAE-6FA789FC4B0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2F-4C34-9DAE-6FA789FC4B0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2F-4C34-9DAE-6FA789FC4B0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2F-4C34-9DAE-6FA789FC4B0C}"/>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2F-4C34-9DAE-6FA789FC4B0C}"/>
                </c:ext>
              </c:extLst>
            </c:dLbl>
            <c:dLbl>
              <c:idx val="5"/>
              <c:layout>
                <c:manualLayout>
                  <c:x val="-5.6877560749825445E-2"/>
                  <c:y val="-1.8768765995016128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052F-4C34-9DAE-6FA789FC4B0C}"/>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5'!$B$4:$B$9</c:f>
              <c:strCache>
                <c:ptCount val="6"/>
                <c:pt idx="0">
                  <c:v>1 - Not at all</c:v>
                </c:pt>
                <c:pt idx="1">
                  <c:v>2 - Not very well</c:v>
                </c:pt>
                <c:pt idx="2">
                  <c:v>3 - Average ability</c:v>
                </c:pt>
                <c:pt idx="3">
                  <c:v>4 - Quite well</c:v>
                </c:pt>
                <c:pt idx="4">
                  <c:v>5 - Very well</c:v>
                </c:pt>
                <c:pt idx="5">
                  <c:v>N/A (please explain):</c:v>
                </c:pt>
              </c:strCache>
            </c:strRef>
          </c:cat>
          <c:val>
            <c:numRef>
              <c:f>'Question 5'!$D$4:$D$9</c:f>
              <c:numCache>
                <c:formatCode>0.0%</c:formatCode>
                <c:ptCount val="6"/>
                <c:pt idx="0">
                  <c:v>9.1743119266055051E-3</c:v>
                </c:pt>
                <c:pt idx="1">
                  <c:v>0.12844036697247707</c:v>
                </c:pt>
                <c:pt idx="2">
                  <c:v>0.34862385321100914</c:v>
                </c:pt>
                <c:pt idx="3">
                  <c:v>0.33027522935779813</c:v>
                </c:pt>
                <c:pt idx="4">
                  <c:v>0.17431192660550457</c:v>
                </c:pt>
                <c:pt idx="5">
                  <c:v>9.1743119266055051E-3</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F9A1-483A-83F3-DE53AF69F549}"/>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identify non-clinically assured/ inaccurate on-line health and care information?
(For example social media, apps, e-newspapers &amp;amp; magazines, forums, material by non-accredited sources/ reporters / authors etc).</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288040166098697"/>
          <c:y val="0.41259447950359307"/>
          <c:w val="0.46809998357671972"/>
          <c:h val="0.56631807981360616"/>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5E7-44B8-A9EA-4671F9765BD8}"/>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5E7-44B8-A9EA-4671F9765BD8}"/>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5E7-44B8-A9EA-4671F9765BD8}"/>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B5E7-44B8-A9EA-4671F9765BD8}"/>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B5E7-44B8-A9EA-4671F9765BD8}"/>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B5E7-44B8-A9EA-4671F9765BD8}"/>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E7-44B8-A9EA-4671F9765BD8}"/>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E7-44B8-A9EA-4671F9765BD8}"/>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5E7-44B8-A9EA-4671F9765BD8}"/>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5E7-44B8-A9EA-4671F9765BD8}"/>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E7-44B8-A9EA-4671F9765BD8}"/>
                </c:ext>
              </c:extLst>
            </c:dLbl>
            <c:dLbl>
              <c:idx val="5"/>
              <c:layout>
                <c:manualLayout>
                  <c:x val="-1.6882503695842301E-2"/>
                  <c:y val="-2.785205398298261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B5E7-44B8-A9EA-4671F9765BD8}"/>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23'!$B$4:$B$9</c:f>
              <c:strCache>
                <c:ptCount val="6"/>
                <c:pt idx="0">
                  <c:v>1 - Not at all</c:v>
                </c:pt>
                <c:pt idx="1">
                  <c:v>2 - Not very well</c:v>
                </c:pt>
                <c:pt idx="2">
                  <c:v>3 - Average ability</c:v>
                </c:pt>
                <c:pt idx="3">
                  <c:v>4 - Quite well</c:v>
                </c:pt>
                <c:pt idx="4">
                  <c:v>5 - Very well</c:v>
                </c:pt>
                <c:pt idx="5">
                  <c:v>N/A (please explain):</c:v>
                </c:pt>
              </c:strCache>
            </c:strRef>
          </c:cat>
          <c:val>
            <c:numRef>
              <c:f>'Question 23'!$D$4:$D$9</c:f>
              <c:numCache>
                <c:formatCode>0.0%</c:formatCode>
                <c:ptCount val="6"/>
                <c:pt idx="0">
                  <c:v>6.4220183486238536E-2</c:v>
                </c:pt>
                <c:pt idx="1">
                  <c:v>0.11926605504587157</c:v>
                </c:pt>
                <c:pt idx="2">
                  <c:v>0.34862385321100914</c:v>
                </c:pt>
                <c:pt idx="3">
                  <c:v>0.34862385321100914</c:v>
                </c:pt>
                <c:pt idx="4">
                  <c:v>0.11009174311926605</c:v>
                </c:pt>
                <c:pt idx="5">
                  <c:v>9.1743119266055051E-3</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0B5B-44A7-8F11-B02DEC065829}"/>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recommend or prescribe approved mobile health applications such as the NHS app, mHealth, Hope For The Community, MDCalc or Keele Pain Recorder?</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C40-4A91-BB55-C791627C6BD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AC40-4A91-BB55-C791627C6BD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C40-4A91-BB55-C791627C6BD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AC40-4A91-BB55-C791627C6BDF}"/>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C40-4A91-BB55-C791627C6BDF}"/>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AC40-4A91-BB55-C791627C6BDF}"/>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40-4A91-BB55-C791627C6BD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40-4A91-BB55-C791627C6BDF}"/>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40-4A91-BB55-C791627C6BDF}"/>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40-4A91-BB55-C791627C6BDF}"/>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40-4A91-BB55-C791627C6BDF}"/>
                </c:ext>
              </c:extLst>
            </c:dLbl>
            <c:dLbl>
              <c:idx val="5"/>
              <c:layout>
                <c:manualLayout>
                  <c:x val="6.6306115226963086E-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AC40-4A91-BB55-C791627C6BDF}"/>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24'!$B$4:$B$9</c:f>
              <c:strCache>
                <c:ptCount val="6"/>
                <c:pt idx="0">
                  <c:v>1 - Not at all</c:v>
                </c:pt>
                <c:pt idx="1">
                  <c:v>2 - Not very well</c:v>
                </c:pt>
                <c:pt idx="2">
                  <c:v>3 - Average ability</c:v>
                </c:pt>
                <c:pt idx="3">
                  <c:v>4 - Quite well</c:v>
                </c:pt>
                <c:pt idx="4">
                  <c:v>5 - Very well</c:v>
                </c:pt>
                <c:pt idx="5">
                  <c:v>N/A (please explain):</c:v>
                </c:pt>
              </c:strCache>
            </c:strRef>
          </c:cat>
          <c:val>
            <c:numRef>
              <c:f>'Question 24'!$D$4:$D$9</c:f>
              <c:numCache>
                <c:formatCode>0.0%</c:formatCode>
                <c:ptCount val="6"/>
                <c:pt idx="0">
                  <c:v>0.23853211009174313</c:v>
                </c:pt>
                <c:pt idx="1">
                  <c:v>0.23853211009174313</c:v>
                </c:pt>
                <c:pt idx="2">
                  <c:v>0.27522935779816515</c:v>
                </c:pt>
                <c:pt idx="3">
                  <c:v>0.17431192660550457</c:v>
                </c:pt>
                <c:pt idx="4">
                  <c:v>2.7522935779816512E-2</c:v>
                </c:pt>
                <c:pt idx="5">
                  <c:v>4.5871559633027525E-2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D654-469F-B67D-4BFC5BBD8C6A}"/>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Do you have knowledge and understanding of digitally-enabled psychological therapies (online or via mHealth app)?
(e.g. IAPT, Woebot Health, Hub for Hope)</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926892684757936"/>
          <c:y val="0.33443277923592885"/>
          <c:w val="0.55965137543871257"/>
          <c:h val="0.6513196267133275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DB4-40AE-98D7-61CFCF3561CC}"/>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6DB4-40AE-98D7-61CFCF3561CC}"/>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6DB4-40AE-98D7-61CFCF3561CC}"/>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6DB4-40AE-98D7-61CFCF3561CC}"/>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DB4-40AE-98D7-61CFCF3561CC}"/>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DB4-40AE-98D7-61CFCF3561C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B4-40AE-98D7-61CFCF3561CC}"/>
                </c:ext>
              </c:extLst>
            </c:dLbl>
            <c:dLbl>
              <c:idx val="1"/>
              <c:layout>
                <c:manualLayout>
                  <c:x val="-9.8655508595834163E-2"/>
                  <c:y val="-2.407407407407407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6DB4-40AE-98D7-61CFCF3561C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B4-40AE-98D7-61CFCF3561CC}"/>
                </c:ext>
              </c:extLst>
            </c:dLbl>
            <c:dLbl>
              <c:idx val="3"/>
              <c:layout>
                <c:manualLayout>
                  <c:x val="-6.5239933103696815E-2"/>
                  <c:y val="1.481481481481481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6DB4-40AE-98D7-61CFCF3561CC}"/>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B4-40AE-98D7-61CFCF3561CC}"/>
                </c:ext>
              </c:extLst>
            </c:dLbl>
            <c:dLbl>
              <c:idx val="5"/>
              <c:layout>
                <c:manualLayout>
                  <c:x val="0.10024672647641208"/>
                  <c:y val="-1.481481481481481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6DB4-40AE-98D7-61CFCF3561CC}"/>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25'!$B$4:$B$9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25'!$D$4:$D$9</c:f>
              <c:numCache>
                <c:formatCode>0.0%</c:formatCode>
                <c:ptCount val="6"/>
                <c:pt idx="0">
                  <c:v>0.44036697247706419</c:v>
                </c:pt>
                <c:pt idx="1">
                  <c:v>0.26605504587155965</c:v>
                </c:pt>
                <c:pt idx="2">
                  <c:v>0.20183486238532111</c:v>
                </c:pt>
                <c:pt idx="3">
                  <c:v>4.5871559633027525E-2</c:v>
                </c:pt>
                <c:pt idx="4">
                  <c:v>1.834862385321101E-2</c:v>
                </c:pt>
                <c:pt idx="5">
                  <c:v>2.7522935779816512E-2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1DB5-4FC1-9B4E-EE7483C7839E}"/>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GB"/>
              <a:t>How well can you view and / or capture patient data at the point of care via:</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v>Not at all</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26'!$D$4:$D$10</c:f>
              <c:numCache>
                <c:formatCode>General</c:formatCode>
                <c:ptCount val="7"/>
                <c:pt idx="0">
                  <c:v>28</c:v>
                </c:pt>
                <c:pt idx="1">
                  <c:v>51</c:v>
                </c:pt>
                <c:pt idx="2">
                  <c:v>26</c:v>
                </c:pt>
                <c:pt idx="3">
                  <c:v>37</c:v>
                </c:pt>
                <c:pt idx="4">
                  <c:v>40</c:v>
                </c:pt>
                <c:pt idx="5">
                  <c:v>44</c:v>
                </c:pt>
                <c:pt idx="6">
                  <c:v>22</c:v>
                </c:pt>
              </c:numCache>
            </c:numRef>
          </c:val>
          <c:extLst>
            <c:ext xmlns:c16="http://schemas.microsoft.com/office/drawing/2014/chart" uri="{C3380CC4-5D6E-409C-BE32-E72D297353CC}">
              <c16:uniqueId val="{00000000-96CB-4FB0-941D-DF803BFD91BA}"/>
            </c:ext>
          </c:extLst>
        </c:ser>
        <c:ser>
          <c:idx val="1"/>
          <c:order val="1"/>
          <c:tx>
            <c:v>Not very well</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26'!$E$4:$E$10</c:f>
              <c:numCache>
                <c:formatCode>General</c:formatCode>
                <c:ptCount val="7"/>
                <c:pt idx="0">
                  <c:v>15</c:v>
                </c:pt>
                <c:pt idx="1">
                  <c:v>15</c:v>
                </c:pt>
                <c:pt idx="2">
                  <c:v>10</c:v>
                </c:pt>
                <c:pt idx="3">
                  <c:v>19</c:v>
                </c:pt>
                <c:pt idx="4">
                  <c:v>10</c:v>
                </c:pt>
                <c:pt idx="5">
                  <c:v>15</c:v>
                </c:pt>
                <c:pt idx="6">
                  <c:v>10</c:v>
                </c:pt>
              </c:numCache>
            </c:numRef>
          </c:val>
          <c:extLst>
            <c:ext xmlns:c16="http://schemas.microsoft.com/office/drawing/2014/chart" uri="{C3380CC4-5D6E-409C-BE32-E72D297353CC}">
              <c16:uniqueId val="{00000001-96CB-4FB0-941D-DF803BFD91BA}"/>
            </c:ext>
          </c:extLst>
        </c:ser>
        <c:ser>
          <c:idx val="2"/>
          <c:order val="2"/>
          <c:tx>
            <c:v>Average ability</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26'!$F$4:$F$10</c:f>
              <c:numCache>
                <c:formatCode>General</c:formatCode>
                <c:ptCount val="7"/>
                <c:pt idx="0">
                  <c:v>31</c:v>
                </c:pt>
                <c:pt idx="1">
                  <c:v>13</c:v>
                </c:pt>
                <c:pt idx="2">
                  <c:v>24</c:v>
                </c:pt>
                <c:pt idx="3">
                  <c:v>20</c:v>
                </c:pt>
                <c:pt idx="4">
                  <c:v>18</c:v>
                </c:pt>
                <c:pt idx="5">
                  <c:v>20</c:v>
                </c:pt>
                <c:pt idx="6">
                  <c:v>21</c:v>
                </c:pt>
              </c:numCache>
            </c:numRef>
          </c:val>
          <c:extLst>
            <c:ext xmlns:c16="http://schemas.microsoft.com/office/drawing/2014/chart" uri="{C3380CC4-5D6E-409C-BE32-E72D297353CC}">
              <c16:uniqueId val="{00000002-96CB-4FB0-941D-DF803BFD91BA}"/>
            </c:ext>
          </c:extLst>
        </c:ser>
        <c:ser>
          <c:idx val="3"/>
          <c:order val="3"/>
          <c:tx>
            <c:v>Quite well</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26'!$G$4:$G$10</c:f>
              <c:numCache>
                <c:formatCode>General</c:formatCode>
                <c:ptCount val="7"/>
                <c:pt idx="0">
                  <c:v>8</c:v>
                </c:pt>
                <c:pt idx="1">
                  <c:v>6</c:v>
                </c:pt>
                <c:pt idx="2">
                  <c:v>20</c:v>
                </c:pt>
                <c:pt idx="3">
                  <c:v>6</c:v>
                </c:pt>
                <c:pt idx="4">
                  <c:v>11</c:v>
                </c:pt>
                <c:pt idx="5">
                  <c:v>6</c:v>
                </c:pt>
                <c:pt idx="6">
                  <c:v>18</c:v>
                </c:pt>
              </c:numCache>
            </c:numRef>
          </c:val>
          <c:extLst>
            <c:ext xmlns:c16="http://schemas.microsoft.com/office/drawing/2014/chart" uri="{C3380CC4-5D6E-409C-BE32-E72D297353CC}">
              <c16:uniqueId val="{00000003-96CB-4FB0-941D-DF803BFD91BA}"/>
            </c:ext>
          </c:extLst>
        </c:ser>
        <c:ser>
          <c:idx val="4"/>
          <c:order val="4"/>
          <c:tx>
            <c:v>Very well</c:v>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26'!$H$4:$H$10</c:f>
              <c:numCache>
                <c:formatCode>General</c:formatCode>
                <c:ptCount val="7"/>
                <c:pt idx="0">
                  <c:v>8</c:v>
                </c:pt>
                <c:pt idx="1">
                  <c:v>4</c:v>
                </c:pt>
                <c:pt idx="2">
                  <c:v>17</c:v>
                </c:pt>
                <c:pt idx="3">
                  <c:v>10</c:v>
                </c:pt>
                <c:pt idx="4">
                  <c:v>12</c:v>
                </c:pt>
                <c:pt idx="5">
                  <c:v>3</c:v>
                </c:pt>
                <c:pt idx="6">
                  <c:v>22</c:v>
                </c:pt>
              </c:numCache>
            </c:numRef>
          </c:val>
          <c:extLst>
            <c:ext xmlns:c16="http://schemas.microsoft.com/office/drawing/2014/chart" uri="{C3380CC4-5D6E-409C-BE32-E72D297353CC}">
              <c16:uniqueId val="{00000004-96CB-4FB0-941D-DF803BFD91BA}"/>
            </c:ext>
          </c:extLst>
        </c:ser>
        <c:ser>
          <c:idx val="5"/>
          <c:order val="5"/>
          <c:tx>
            <c:v>N/A</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26'!$I$4:$I$10</c:f>
              <c:numCache>
                <c:formatCode>General</c:formatCode>
                <c:ptCount val="7"/>
                <c:pt idx="0">
                  <c:v>19</c:v>
                </c:pt>
                <c:pt idx="1">
                  <c:v>23</c:v>
                </c:pt>
                <c:pt idx="2">
                  <c:v>14</c:v>
                </c:pt>
                <c:pt idx="3">
                  <c:v>18</c:v>
                </c:pt>
                <c:pt idx="4">
                  <c:v>19</c:v>
                </c:pt>
                <c:pt idx="5">
                  <c:v>21</c:v>
                </c:pt>
                <c:pt idx="6">
                  <c:v>16</c:v>
                </c:pt>
              </c:numCache>
            </c:numRef>
          </c:val>
          <c:extLst>
            <c:ext xmlns:c16="http://schemas.microsoft.com/office/drawing/2014/chart" uri="{C3380CC4-5D6E-409C-BE32-E72D297353CC}">
              <c16:uniqueId val="{00000005-96CB-4FB0-941D-DF803BFD91BA}"/>
            </c:ext>
          </c:extLst>
        </c:ser>
        <c:dLbls>
          <c:dLblPos val="ctr"/>
          <c:showLegendKey val="0"/>
          <c:showVal val="1"/>
          <c:showCatName val="0"/>
          <c:showSerName val="0"/>
          <c:showPercent val="0"/>
          <c:showBubbleSize val="0"/>
        </c:dLbls>
        <c:gapWidth val="79"/>
        <c:overlap val="100"/>
        <c:axId val="1"/>
        <c:axId val="2"/>
      </c:barChart>
      <c:cat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2"/>
        <c:crosses val="autoZero"/>
        <c:auto val="1"/>
        <c:lblAlgn val="ctr"/>
        <c:lblOffset val="100"/>
        <c:noMultiLvlLbl val="1"/>
      </c:catAx>
      <c:valAx>
        <c:axId val="2"/>
        <c:scaling>
          <c:orientation val="minMax"/>
        </c:scaling>
        <c:delete val="1"/>
        <c:axPos val="l"/>
        <c:numFmt formatCode="General" sourceLinked="1"/>
        <c:majorTickMark val="none"/>
        <c:minorTickMark val="none"/>
        <c:tickLblPos val="nextTo"/>
        <c:crossAx val="1"/>
        <c:crosses val="autoZero"/>
        <c:crossBetween val="between"/>
        <c:min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GB"/>
              <a:t>Do you have knowledge and understanding of the role and benefits of virtual clinics using secure platforms via:</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v>No knowledge and understanding</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27'!$D$4:$D$8</c:f>
              <c:numCache>
                <c:formatCode>General</c:formatCode>
                <c:ptCount val="5"/>
                <c:pt idx="0">
                  <c:v>14</c:v>
                </c:pt>
                <c:pt idx="1">
                  <c:v>16</c:v>
                </c:pt>
                <c:pt idx="2">
                  <c:v>9</c:v>
                </c:pt>
                <c:pt idx="3">
                  <c:v>52</c:v>
                </c:pt>
                <c:pt idx="4">
                  <c:v>52</c:v>
                </c:pt>
              </c:numCache>
            </c:numRef>
          </c:val>
          <c:extLst>
            <c:ext xmlns:c16="http://schemas.microsoft.com/office/drawing/2014/chart" uri="{C3380CC4-5D6E-409C-BE32-E72D297353CC}">
              <c16:uniqueId val="{00000000-AD37-4296-B38C-7064A1875D2D}"/>
            </c:ext>
          </c:extLst>
        </c:ser>
        <c:ser>
          <c:idx val="1"/>
          <c:order val="1"/>
          <c:tx>
            <c:v>Limited knowledge and understanding</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27'!$E$4:$E$8</c:f>
              <c:numCache>
                <c:formatCode>General</c:formatCode>
                <c:ptCount val="5"/>
                <c:pt idx="0">
                  <c:v>17</c:v>
                </c:pt>
                <c:pt idx="1">
                  <c:v>23</c:v>
                </c:pt>
                <c:pt idx="2">
                  <c:v>23</c:v>
                </c:pt>
                <c:pt idx="3">
                  <c:v>20</c:v>
                </c:pt>
                <c:pt idx="4">
                  <c:v>23</c:v>
                </c:pt>
              </c:numCache>
            </c:numRef>
          </c:val>
          <c:extLst>
            <c:ext xmlns:c16="http://schemas.microsoft.com/office/drawing/2014/chart" uri="{C3380CC4-5D6E-409C-BE32-E72D297353CC}">
              <c16:uniqueId val="{00000001-AD37-4296-B38C-7064A1875D2D}"/>
            </c:ext>
          </c:extLst>
        </c:ser>
        <c:ser>
          <c:idx val="2"/>
          <c:order val="2"/>
          <c:tx>
            <c:v>Average knowledge and understanding</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27'!$F$4:$F$8</c:f>
              <c:numCache>
                <c:formatCode>General</c:formatCode>
                <c:ptCount val="5"/>
                <c:pt idx="0">
                  <c:v>23</c:v>
                </c:pt>
                <c:pt idx="1">
                  <c:v>22</c:v>
                </c:pt>
                <c:pt idx="2">
                  <c:v>32</c:v>
                </c:pt>
                <c:pt idx="3">
                  <c:v>9</c:v>
                </c:pt>
                <c:pt idx="4">
                  <c:v>10</c:v>
                </c:pt>
              </c:numCache>
            </c:numRef>
          </c:val>
          <c:extLst>
            <c:ext xmlns:c16="http://schemas.microsoft.com/office/drawing/2014/chart" uri="{C3380CC4-5D6E-409C-BE32-E72D297353CC}">
              <c16:uniqueId val="{00000002-AD37-4296-B38C-7064A1875D2D}"/>
            </c:ext>
          </c:extLst>
        </c:ser>
        <c:ser>
          <c:idx val="3"/>
          <c:order val="3"/>
          <c:tx>
            <c:v>Good knowledge and understanding</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27'!$G$4:$G$8</c:f>
              <c:numCache>
                <c:formatCode>General</c:formatCode>
                <c:ptCount val="5"/>
                <c:pt idx="0">
                  <c:v>22</c:v>
                </c:pt>
                <c:pt idx="1">
                  <c:v>25</c:v>
                </c:pt>
                <c:pt idx="2">
                  <c:v>21</c:v>
                </c:pt>
                <c:pt idx="3">
                  <c:v>5</c:v>
                </c:pt>
                <c:pt idx="4">
                  <c:v>4</c:v>
                </c:pt>
              </c:numCache>
            </c:numRef>
          </c:val>
          <c:extLst>
            <c:ext xmlns:c16="http://schemas.microsoft.com/office/drawing/2014/chart" uri="{C3380CC4-5D6E-409C-BE32-E72D297353CC}">
              <c16:uniqueId val="{00000003-AD37-4296-B38C-7064A1875D2D}"/>
            </c:ext>
          </c:extLst>
        </c:ser>
        <c:ser>
          <c:idx val="4"/>
          <c:order val="4"/>
          <c:tx>
            <c:v>Excellent knowledge and understanding</c:v>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27'!$H$4:$H$8</c:f>
              <c:numCache>
                <c:formatCode>General</c:formatCode>
                <c:ptCount val="5"/>
                <c:pt idx="0">
                  <c:v>14</c:v>
                </c:pt>
                <c:pt idx="1">
                  <c:v>10</c:v>
                </c:pt>
                <c:pt idx="2">
                  <c:v>12</c:v>
                </c:pt>
                <c:pt idx="3">
                  <c:v>3</c:v>
                </c:pt>
                <c:pt idx="4">
                  <c:v>3</c:v>
                </c:pt>
              </c:numCache>
            </c:numRef>
          </c:val>
          <c:extLst>
            <c:ext xmlns:c16="http://schemas.microsoft.com/office/drawing/2014/chart" uri="{C3380CC4-5D6E-409C-BE32-E72D297353CC}">
              <c16:uniqueId val="{00000004-AD37-4296-B38C-7064A1875D2D}"/>
            </c:ext>
          </c:extLst>
        </c:ser>
        <c:ser>
          <c:idx val="5"/>
          <c:order val="5"/>
          <c:tx>
            <c:v>N/A</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'Question 27'!$B$4:$B$8</c:f>
              <c:strCache>
                <c:ptCount val="5"/>
                <c:pt idx="0">
                  <c:v>Telephone</c:v>
                </c:pt>
                <c:pt idx="1">
                  <c:v>Text-only messaging (email, instant messaging)</c:v>
                </c:pt>
                <c:pt idx="2">
                  <c:v>On-line video platform (e.g. Skype, Zoom, Attend Anywhere)</c:v>
                </c:pt>
                <c:pt idx="3">
                  <c:v>Interactive media platform (e.g. Physitrack)</c:v>
                </c:pt>
                <c:pt idx="4">
                  <c:v>Virtual reality/ augmented reality platforms</c:v>
                </c:pt>
              </c:strCache>
            </c:strRef>
          </c:cat>
          <c:val>
            <c:numRef>
              <c:f>'Question 27'!$I$4:$I$8</c:f>
              <c:numCache>
                <c:formatCode>General</c:formatCode>
                <c:ptCount val="5"/>
                <c:pt idx="0">
                  <c:v>13</c:v>
                </c:pt>
                <c:pt idx="1">
                  <c:v>13</c:v>
                </c:pt>
                <c:pt idx="2">
                  <c:v>12</c:v>
                </c:pt>
                <c:pt idx="3">
                  <c:v>20</c:v>
                </c:pt>
                <c:pt idx="4">
                  <c:v>19</c:v>
                </c:pt>
              </c:numCache>
            </c:numRef>
          </c:val>
          <c:extLst>
            <c:ext xmlns:c16="http://schemas.microsoft.com/office/drawing/2014/chart" uri="{C3380CC4-5D6E-409C-BE32-E72D297353CC}">
              <c16:uniqueId val="{00000005-AD37-4296-B38C-7064A1875D2D}"/>
            </c:ext>
          </c:extLst>
        </c:ser>
        <c:dLbls>
          <c:dLblPos val="ctr"/>
          <c:showLegendKey val="0"/>
          <c:showVal val="1"/>
          <c:showCatName val="0"/>
          <c:showSerName val="0"/>
          <c:showPercent val="0"/>
          <c:showBubbleSize val="0"/>
        </c:dLbls>
        <c:gapWidth val="79"/>
        <c:overlap val="100"/>
        <c:axId val="1"/>
        <c:axId val="2"/>
      </c:barChart>
      <c:cat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2"/>
        <c:crosses val="autoZero"/>
        <c:auto val="1"/>
        <c:lblAlgn val="ctr"/>
        <c:lblOffset val="100"/>
        <c:noMultiLvlLbl val="1"/>
      </c:catAx>
      <c:valAx>
        <c:axId val="2"/>
        <c:scaling>
          <c:orientation val="minMax"/>
        </c:scaling>
        <c:delete val="1"/>
        <c:axPos val="l"/>
        <c:numFmt formatCode="General" sourceLinked="1"/>
        <c:majorTickMark val="none"/>
        <c:minorTickMark val="none"/>
        <c:tickLblPos val="nextTo"/>
        <c:crossAx val="1"/>
        <c:crosses val="autoZero"/>
        <c:crossBetween val="between"/>
        <c:min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2000" dirty="0"/>
              <a:t>Do you have knowledge and understanding of the limitations and common problems associated with remote care?</a:t>
            </a:r>
            <a:r>
              <a:rPr lang="en-GB" dirty="0"/>
              <a:t>
</a:t>
            </a:r>
            <a:r>
              <a:rPr lang="en-GB" sz="1200" dirty="0"/>
              <a:t>(Including: suitability of patients, control of the environment to prevent reduction in data quality, hardware capabilities, maintenance of profess</a:t>
            </a:r>
            <a:endParaRPr lang="en-GB" dirty="0"/>
          </a:p>
        </c:rich>
      </c:tx>
      <c:layout>
        <c:manualLayout>
          <c:xMode val="edge"/>
          <c:yMode val="edge"/>
          <c:x val="9.7872176561871374E-2"/>
          <c:y val="5.6118805721113397E-3"/>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637209035002011"/>
          <c:y val="0.32736897952738842"/>
          <c:w val="0.48535800908098164"/>
          <c:h val="0.6219277531503123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E7D-480D-9138-419C16C3DF06}"/>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E7D-480D-9138-419C16C3DF06}"/>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E7D-480D-9138-419C16C3DF06}"/>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7E7D-480D-9138-419C16C3DF06}"/>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7E7D-480D-9138-419C16C3DF06}"/>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7E7D-480D-9138-419C16C3DF06}"/>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E7D-480D-9138-419C16C3DF06}"/>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7D-480D-9138-419C16C3DF06}"/>
                </c:ext>
              </c:extLst>
            </c:dLbl>
            <c:dLbl>
              <c:idx val="2"/>
              <c:layout>
                <c:manualLayout>
                  <c:x val="-4.0875912408759124E-2"/>
                  <c:y val="-5.98600594358542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E7D-480D-9138-419C16C3DF06}"/>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E7D-480D-9138-419C16C3DF06}"/>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E7D-480D-9138-419C16C3DF06}"/>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E7D-480D-9138-419C16C3DF06}"/>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28'!$B$4:$B$9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c:v>
                </c:pt>
              </c:strCache>
            </c:strRef>
          </c:cat>
          <c:val>
            <c:numRef>
              <c:f>'Question 28'!$D$4:$D$9</c:f>
              <c:numCache>
                <c:formatCode>0.0%</c:formatCode>
                <c:ptCount val="6"/>
                <c:pt idx="0">
                  <c:v>0.22222222222222221</c:v>
                </c:pt>
                <c:pt idx="1">
                  <c:v>0.24074074074074073</c:v>
                </c:pt>
                <c:pt idx="2">
                  <c:v>0.25</c:v>
                </c:pt>
                <c:pt idx="3">
                  <c:v>0.16666666666666669</c:v>
                </c:pt>
                <c:pt idx="4">
                  <c:v>4.6296296296296301E-2</c:v>
                </c:pt>
                <c:pt idx="5">
                  <c:v>7.407407407407407E-2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C-7E7D-480D-9138-419C16C3DF06}"/>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use online communication platforms (e.g. video conferencing, e-learning webinars) to provide clinical teaching to professionals working remotely?</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365D-4F0D-8C02-19F7182CB3C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65D-4F0D-8C02-19F7182CB3C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65D-4F0D-8C02-19F7182CB3C3}"/>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65D-4F0D-8C02-19F7182CB3C3}"/>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65D-4F0D-8C02-19F7182CB3C3}"/>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65D-4F0D-8C02-19F7182CB3C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5D-4F0D-8C02-19F7182CB3C3}"/>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5D-4F0D-8C02-19F7182CB3C3}"/>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5D-4F0D-8C02-19F7182CB3C3}"/>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5D-4F0D-8C02-19F7182CB3C3}"/>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5D-4F0D-8C02-19F7182CB3C3}"/>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65D-4F0D-8C02-19F7182CB3C3}"/>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29'!$B$4:$B$9</c:f>
              <c:strCache>
                <c:ptCount val="6"/>
                <c:pt idx="0">
                  <c:v>1 - Not at all</c:v>
                </c:pt>
                <c:pt idx="1">
                  <c:v>2 - Not very well</c:v>
                </c:pt>
                <c:pt idx="2">
                  <c:v>3 - Average ability</c:v>
                </c:pt>
                <c:pt idx="3">
                  <c:v>4 - Quite well</c:v>
                </c:pt>
                <c:pt idx="4">
                  <c:v>5 - Very well</c:v>
                </c:pt>
                <c:pt idx="5">
                  <c:v>N/A (please explain):</c:v>
                </c:pt>
              </c:strCache>
            </c:strRef>
          </c:cat>
          <c:val>
            <c:numRef>
              <c:f>'Question 29'!$D$4:$D$9</c:f>
              <c:numCache>
                <c:formatCode>0.0%</c:formatCode>
                <c:ptCount val="6"/>
                <c:pt idx="0">
                  <c:v>0.12037037037037036</c:v>
                </c:pt>
                <c:pt idx="1">
                  <c:v>0.14814814814814814</c:v>
                </c:pt>
                <c:pt idx="2">
                  <c:v>0.37037037037037041</c:v>
                </c:pt>
                <c:pt idx="3">
                  <c:v>0.22222222222222221</c:v>
                </c:pt>
                <c:pt idx="4">
                  <c:v>5.5555555555555552E-2</c:v>
                </c:pt>
                <c:pt idx="5">
                  <c:v>8.3333333333333343E-2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BC3B-4278-BD8C-D81290C37549}"/>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2000" dirty="0"/>
              <a:t>Do you have any difficulties / barriers to physically accessing the necessary digital devices?</a:t>
            </a:r>
            <a:r>
              <a:rPr lang="en-GB" dirty="0"/>
              <a:t>
</a:t>
            </a:r>
            <a:r>
              <a:rPr lang="en-GB" sz="1400" dirty="0"/>
              <a:t>e.g. not enough computers available, internet connectivity issues, not enough software licenses, broken devices, disability accessibility requirements not fulfi</a:t>
            </a:r>
            <a:endParaRPr lang="en-GB" dirty="0"/>
          </a:p>
        </c:rich>
      </c:tx>
      <c:layout>
        <c:manualLayout>
          <c:xMode val="edge"/>
          <c:yMode val="edge"/>
          <c:x val="0.10777616187832563"/>
          <c:y val="4.6537059654424492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267442298403694"/>
          <c:y val="0.37785798246790758"/>
          <c:w val="0.44975588612115636"/>
          <c:h val="0.54222238437348946"/>
        </c:manualLayout>
      </c:layout>
      <c:pieChart>
        <c:varyColors val="1"/>
        <c:ser>
          <c:idx val="0"/>
          <c:order val="0"/>
          <c:spPr>
            <a:solidFill>
              <a:srgbClr val="FF0000"/>
            </a:solidFill>
          </c:spPr>
          <c:dPt>
            <c:idx val="0"/>
            <c:bubble3D val="0"/>
            <c:spPr>
              <a:solidFill>
                <a:srgbClr val="FF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CFC-4C0D-B231-06F05F2AB3F9}"/>
              </c:ext>
            </c:extLst>
          </c:dPt>
          <c:dPt>
            <c:idx val="1"/>
            <c:bubble3D val="0"/>
            <c:spPr>
              <a:solidFill>
                <a:srgbClr val="00B05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CFC-4C0D-B231-06F05F2AB3F9}"/>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FC-4C0D-B231-06F05F2AB3F9}"/>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B05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FC-4C0D-B231-06F05F2AB3F9}"/>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FF0000"/>
                    </a:solidFill>
                    <a:latin typeface="+mn-lt"/>
                    <a:ea typeface="+mn-ea"/>
                    <a:cs typeface="+mn-cs"/>
                  </a:defRPr>
                </a:pPr>
                <a:endParaRPr lang="en-US"/>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31'!$B$4:$B$5</c:f>
              <c:strCache>
                <c:ptCount val="2"/>
                <c:pt idx="0">
                  <c:v>Yes</c:v>
                </c:pt>
                <c:pt idx="1">
                  <c:v>No</c:v>
                </c:pt>
              </c:strCache>
            </c:strRef>
          </c:cat>
          <c:val>
            <c:numRef>
              <c:f>'Question 31'!$D$4:$D$5</c:f>
              <c:numCache>
                <c:formatCode>0.0%</c:formatCode>
                <c:ptCount val="2"/>
                <c:pt idx="0">
                  <c:v>0.26213592233009708</c:v>
                </c:pt>
                <c:pt idx="1">
                  <c:v>0.73786407766990292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4-0CFC-4C0D-B231-06F05F2AB3F9}"/>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Do you have knowledge and understanding of the benefits and wider implications of digital transformation for your own profession and across the wider healthcare environment?
(For example: transparency and continuation of care via information sharing, acce</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0121909766764737"/>
          <c:y val="0.42441235541933064"/>
          <c:w val="0.40317727018734983"/>
          <c:h val="0.55419680140957506"/>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AC0-4BFD-AFAD-52DC21C2051D}"/>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AC0-4BFD-AFAD-52DC21C2051D}"/>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8AC0-4BFD-AFAD-52DC21C2051D}"/>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AC0-4BFD-AFAD-52DC21C2051D}"/>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8AC0-4BFD-AFAD-52DC21C2051D}"/>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8AC0-4BFD-AFAD-52DC21C2051D}"/>
              </c:ext>
            </c:extLst>
          </c:dPt>
          <c:dLbls>
            <c:dLbl>
              <c:idx val="0"/>
              <c:layout>
                <c:manualLayout>
                  <c:x val="6.1770120749089837E-2"/>
                  <c:y val="1.157830535546764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8AC0-4BFD-AFAD-52DC21C2051D}"/>
                </c:ext>
              </c:extLst>
            </c:dLbl>
            <c:dLbl>
              <c:idx val="1"/>
              <c:layout>
                <c:manualLayout>
                  <c:x val="1.8250262948594623E-2"/>
                  <c:y val="5.403209165884902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8AC0-4BFD-AFAD-52DC21C2051D}"/>
                </c:ext>
              </c:extLst>
            </c:dLbl>
            <c:dLbl>
              <c:idx val="2"/>
              <c:layout>
                <c:manualLayout>
                  <c:x val="6.4577853510412106E-2"/>
                  <c:y val="-5.789152677733824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8AC0-4BFD-AFAD-52DC21C2051D}"/>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AC0-4BFD-AFAD-52DC21C2051D}"/>
                </c:ext>
              </c:extLst>
            </c:dLbl>
            <c:dLbl>
              <c:idx val="4"/>
              <c:layout>
                <c:manualLayout>
                  <c:x val="-4.0712125039172847E-2"/>
                  <c:y val="2.894576338866912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8AC0-4BFD-AFAD-52DC21C2051D}"/>
                </c:ext>
              </c:extLst>
            </c:dLbl>
            <c:dLbl>
              <c:idx val="5"/>
              <c:layout>
                <c:manualLayout>
                  <c:x val="-2.1057995709917041E-2"/>
                  <c:y val="-2.7016045829424552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8AC0-4BFD-AFAD-52DC21C2051D}"/>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6'!$B$4:$B$9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6'!$D$4:$D$9</c:f>
              <c:numCache>
                <c:formatCode>0.0%</c:formatCode>
                <c:ptCount val="6"/>
                <c:pt idx="0">
                  <c:v>4.6296296296296301E-2</c:v>
                </c:pt>
                <c:pt idx="1">
                  <c:v>0.1851851851851852</c:v>
                </c:pt>
                <c:pt idx="2">
                  <c:v>0.35185185185185186</c:v>
                </c:pt>
                <c:pt idx="3">
                  <c:v>0.33333333333333337</c:v>
                </c:pt>
                <c:pt idx="4">
                  <c:v>7.407407407407407E-2</c:v>
                </c:pt>
                <c:pt idx="5">
                  <c:v>9.2592592592592587E-3</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3618-4B40-B59F-AE849D014274}"/>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demonstrate the implications of digital transformation within your own profession?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278889976087128"/>
          <c:y val="0.28067727914212665"/>
          <c:w val="0.53442220047825739"/>
          <c:h val="0.68310927009916467"/>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B54-4C5D-9D9C-FB324674B55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AB54-4C5D-9D9C-FB324674B55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AB54-4C5D-9D9C-FB324674B55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B54-4C5D-9D9C-FB324674B55F}"/>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AB54-4C5D-9D9C-FB324674B55F}"/>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B54-4C5D-9D9C-FB324674B55F}"/>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54-4C5D-9D9C-FB324674B55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54-4C5D-9D9C-FB324674B55F}"/>
                </c:ext>
              </c:extLst>
            </c:dLbl>
            <c:dLbl>
              <c:idx val="2"/>
              <c:layout>
                <c:manualLayout>
                  <c:x val="0.11788272073656991"/>
                  <c:y val="-0.1056717436253730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AB54-4C5D-9D9C-FB324674B55F}"/>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54-4C5D-9D9C-FB324674B55F}"/>
                </c:ext>
              </c:extLst>
            </c:dLbl>
            <c:dLbl>
              <c:idx val="4"/>
              <c:layout>
                <c:manualLayout>
                  <c:x val="7.6547221257512931E-3"/>
                  <c:y val="2.7396377976948522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B54-4C5D-9D9C-FB324674B55F}"/>
                </c:ext>
              </c:extLst>
            </c:dLbl>
            <c:dLbl>
              <c:idx val="5"/>
              <c:layout>
                <c:manualLayout>
                  <c:x val="4.5928332754507761E-3"/>
                  <c:y val="-2.348260969452730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B54-4C5D-9D9C-FB324674B55F}"/>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7'!$B$4:$B$9</c:f>
              <c:strCache>
                <c:ptCount val="6"/>
                <c:pt idx="0">
                  <c:v>1 - Not at all</c:v>
                </c:pt>
                <c:pt idx="1">
                  <c:v>2 - Not very well</c:v>
                </c:pt>
                <c:pt idx="2">
                  <c:v>3 - Average ability</c:v>
                </c:pt>
                <c:pt idx="3">
                  <c:v>4 - Quite well</c:v>
                </c:pt>
                <c:pt idx="4">
                  <c:v>5 - Very well</c:v>
                </c:pt>
                <c:pt idx="5">
                  <c:v>N/A (please explain):</c:v>
                </c:pt>
              </c:strCache>
            </c:strRef>
          </c:cat>
          <c:val>
            <c:numRef>
              <c:f>'Question 7'!$D$4:$D$9</c:f>
              <c:numCache>
                <c:formatCode>0.0%</c:formatCode>
                <c:ptCount val="6"/>
                <c:pt idx="0">
                  <c:v>6.4220183486238536E-2</c:v>
                </c:pt>
                <c:pt idx="1">
                  <c:v>0.20183486238532111</c:v>
                </c:pt>
                <c:pt idx="2">
                  <c:v>0.3577981651376147</c:v>
                </c:pt>
                <c:pt idx="3">
                  <c:v>0.28440366972477066</c:v>
                </c:pt>
                <c:pt idx="4">
                  <c:v>7.3394495412844041E-2</c:v>
                </c:pt>
                <c:pt idx="5">
                  <c:v>1.834862385321101E-2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482B-44E5-AAD2-C4BD4AF247EF}"/>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apply appropriate documentation standards within your organisation’s electronic health record system?
(e.g. recording of intervention on Systm1, Lorenzo, Medisoft, Medway, Eclipse, Liquid Logic etc.)</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BE73-49C2-A2E9-619573B20C4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E73-49C2-A2E9-619573B20C4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E73-49C2-A2E9-619573B20C4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E73-49C2-A2E9-619573B20C4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BE73-49C2-A2E9-619573B20C4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BE73-49C2-A2E9-619573B20C4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73-49C2-A2E9-619573B20C4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73-49C2-A2E9-619573B20C4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73-49C2-A2E9-619573B20C4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73-49C2-A2E9-619573B20C4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73-49C2-A2E9-619573B20C40}"/>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73-49C2-A2E9-619573B20C40}"/>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8'!$B$4:$B$9</c:f>
              <c:strCache>
                <c:ptCount val="6"/>
                <c:pt idx="0">
                  <c:v>1 - Not at all</c:v>
                </c:pt>
                <c:pt idx="1">
                  <c:v>2 - Not very well</c:v>
                </c:pt>
                <c:pt idx="2">
                  <c:v>3 - Average ability</c:v>
                </c:pt>
                <c:pt idx="3">
                  <c:v>4 - Quite well</c:v>
                </c:pt>
                <c:pt idx="4">
                  <c:v>5 - Very well</c:v>
                </c:pt>
                <c:pt idx="5">
                  <c:v>N/A (please explain):</c:v>
                </c:pt>
              </c:strCache>
            </c:strRef>
          </c:cat>
          <c:val>
            <c:numRef>
              <c:f>'Question 8'!$D$4:$D$9</c:f>
              <c:numCache>
                <c:formatCode>0.0%</c:formatCode>
                <c:ptCount val="6"/>
                <c:pt idx="0">
                  <c:v>7.407407407407407E-2</c:v>
                </c:pt>
                <c:pt idx="1">
                  <c:v>8.3333333333333343E-2</c:v>
                </c:pt>
                <c:pt idx="2">
                  <c:v>0.22222222222222221</c:v>
                </c:pt>
                <c:pt idx="3">
                  <c:v>0.30555555555555558</c:v>
                </c:pt>
                <c:pt idx="4">
                  <c:v>0.2592592592592593</c:v>
                </c:pt>
                <c:pt idx="5">
                  <c:v>5.5555555555555552E-2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D52E-49FB-9C78-49ADE4A63318}"/>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2000" dirty="0"/>
              <a:t>Do you have knowledge of, and the ability to demonstrate, simple computer skills?</a:t>
            </a:r>
            <a:r>
              <a:rPr lang="en-GB" sz="1400" dirty="0"/>
              <a:t>
For example familiarity with basic computer functions (email, web-based systems, video communication software, Microsoft Office) and practical use of appropriate digital dev</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361856990803002"/>
          <c:y val="0.42243834708905414"/>
          <c:w val="0.46895174602769935"/>
          <c:h val="0.55594656364887063"/>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DE14-4FAA-8E88-F09ED149705B}"/>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DE14-4FAA-8E88-F09ED149705B}"/>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E14-4FAA-8E88-F09ED149705B}"/>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DE14-4FAA-8E88-F09ED149705B}"/>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DE14-4FAA-8E88-F09ED149705B}"/>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E14-4FAA-8E88-F09ED149705B}"/>
              </c:ext>
            </c:extLst>
          </c:dPt>
          <c:dLbls>
            <c:dLbl>
              <c:idx val="0"/>
              <c:layout>
                <c:manualLayout>
                  <c:x val="0.36910369090943856"/>
                  <c:y val="0.47020205012022909"/>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DE14-4FAA-8E88-F09ED149705B}"/>
                </c:ext>
              </c:extLst>
            </c:dLbl>
            <c:dLbl>
              <c:idx val="1"/>
              <c:layout>
                <c:manualLayout>
                  <c:x val="-2.4283137559831542E-2"/>
                  <c:y val="1.343434428914940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E14-4FAA-8E88-F09ED149705B}"/>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E14-4FAA-8E88-F09ED149705B}"/>
                </c:ext>
              </c:extLst>
            </c:dLbl>
            <c:dLbl>
              <c:idx val="3"/>
              <c:layout>
                <c:manualLayout>
                  <c:x val="-0.11655906028719112"/>
                  <c:y val="-0.1727272837176353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DE14-4FAA-8E88-F09ED149705B}"/>
                </c:ext>
              </c:extLst>
            </c:dLbl>
            <c:dLbl>
              <c:idx val="4"/>
              <c:layout>
                <c:manualLayout>
                  <c:x val="3.7234144258408278E-2"/>
                  <c:y val="1.919192041307050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E14-4FAA-8E88-F09ED149705B}"/>
                </c:ext>
              </c:extLst>
            </c:dLbl>
            <c:dLbl>
              <c:idx val="5"/>
              <c:layout>
                <c:manualLayout>
                  <c:x val="0.37234144258408275"/>
                  <c:y val="0.54696973177251118"/>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DE14-4FAA-8E88-F09ED149705B}"/>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9'!$B$4:$B$9</c:f>
              <c:strCache>
                <c:ptCount val="6"/>
                <c:pt idx="0">
                  <c:v>1 - No knowledge and ability</c:v>
                </c:pt>
                <c:pt idx="1">
                  <c:v>2 - Limited knowledge and ability</c:v>
                </c:pt>
                <c:pt idx="2">
                  <c:v>3 - Average knowledge and ability</c:v>
                </c:pt>
                <c:pt idx="3">
                  <c:v>4 - Good knowledge and ability</c:v>
                </c:pt>
                <c:pt idx="4">
                  <c:v>5 - Excellent knowledge and ability</c:v>
                </c:pt>
                <c:pt idx="5">
                  <c:v>N/A (please explain):</c:v>
                </c:pt>
              </c:strCache>
            </c:strRef>
          </c:cat>
          <c:val>
            <c:numRef>
              <c:f>'Question 9'!$D$4:$D$9</c:f>
              <c:numCache>
                <c:formatCode>0.0%</c:formatCode>
                <c:ptCount val="6"/>
                <c:pt idx="0">
                  <c:v>0</c:v>
                </c:pt>
                <c:pt idx="1">
                  <c:v>7.3394495412844041E-2</c:v>
                </c:pt>
                <c:pt idx="2">
                  <c:v>0.26605504587155965</c:v>
                </c:pt>
                <c:pt idx="3">
                  <c:v>0.51376146788990829</c:v>
                </c:pt>
                <c:pt idx="4">
                  <c:v>0.14678899082568808</c:v>
                </c:pt>
                <c:pt idx="5">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F689-4929-9C5B-DC4BC6B70D1A}"/>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dirty="0"/>
              <a:t>How well can you use variable forms of digital resources to contribute to your continued professional development?
</a:t>
            </a:r>
            <a:r>
              <a:rPr lang="en-GB" sz="1800" dirty="0"/>
              <a:t>(For example; social media, podcasts, online research, e-CPD platforms, webinars, vlogs)</a:t>
            </a:r>
            <a:endParaRPr lang="en-GB" dirty="0"/>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129303310048446"/>
          <c:y val="0.37283752884931914"/>
          <c:w val="0.48655306310330054"/>
          <c:h val="0.6037481642695266"/>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D400-4E77-B012-3BF7DB260D3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400-4E77-B012-3BF7DB260D3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D400-4E77-B012-3BF7DB260D3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D400-4E77-B012-3BF7DB260D34}"/>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400-4E77-B012-3BF7DB260D34}"/>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D400-4E77-B012-3BF7DB260D34}"/>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00-4E77-B012-3BF7DB260D34}"/>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00-4E77-B012-3BF7DB260D34}"/>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00-4E77-B012-3BF7DB260D34}"/>
                </c:ext>
              </c:extLst>
            </c:dLbl>
            <c:dLbl>
              <c:idx val="3"/>
              <c:layout>
                <c:manualLayout>
                  <c:x val="-0.11119128066545422"/>
                  <c:y val="-8.127218577384039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D400-4E77-B012-3BF7DB260D34}"/>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00-4E77-B012-3BF7DB260D34}"/>
                </c:ext>
              </c:extLst>
            </c:dLbl>
            <c:dLbl>
              <c:idx val="5"/>
              <c:layout>
                <c:manualLayout>
                  <c:x val="-9.1390093697633595E-2"/>
                  <c:y val="-3.9691067470945307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400-4E77-B012-3BF7DB260D34}"/>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10'!$B$4:$B$9</c:f>
              <c:strCache>
                <c:ptCount val="6"/>
                <c:pt idx="0">
                  <c:v>1 - Not at all</c:v>
                </c:pt>
                <c:pt idx="1">
                  <c:v>2 - Not very well</c:v>
                </c:pt>
                <c:pt idx="2">
                  <c:v>3 - Average ability</c:v>
                </c:pt>
                <c:pt idx="3">
                  <c:v>4 - Quite well</c:v>
                </c:pt>
                <c:pt idx="4">
                  <c:v>5 - Very well</c:v>
                </c:pt>
                <c:pt idx="5">
                  <c:v>N/A (please explain):</c:v>
                </c:pt>
              </c:strCache>
            </c:strRef>
          </c:cat>
          <c:val>
            <c:numRef>
              <c:f>'Question 10'!$D$4:$D$9</c:f>
              <c:numCache>
                <c:formatCode>0.0%</c:formatCode>
                <c:ptCount val="6"/>
                <c:pt idx="0">
                  <c:v>1.834862385321101E-2</c:v>
                </c:pt>
                <c:pt idx="1">
                  <c:v>0.12844036697247707</c:v>
                </c:pt>
                <c:pt idx="2">
                  <c:v>0.29357798165137616</c:v>
                </c:pt>
                <c:pt idx="3">
                  <c:v>0.37614678899082571</c:v>
                </c:pt>
                <c:pt idx="4">
                  <c:v>0.1834862385321101</c:v>
                </c:pt>
                <c:pt idx="5">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3B9F-4F1E-8E78-06CC9DBC3FE5}"/>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demonstrate values and behaviours which embrace digital and technological innovation, focused on advancing quality of care and development of the healthcare workforce?</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531116790180018"/>
          <c:y val="0.38037595735025098"/>
          <c:w val="0.53262825574237904"/>
          <c:h val="0.60851992013698819"/>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F7A8-4038-9206-48011A261FB6}"/>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7A8-4038-9206-48011A261FB6}"/>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F7A8-4038-9206-48011A261FB6}"/>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F7A8-4038-9206-48011A261FB6}"/>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7A8-4038-9206-48011A261FB6}"/>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7A8-4038-9206-48011A261FB6}"/>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A8-4038-9206-48011A261FB6}"/>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A8-4038-9206-48011A261FB6}"/>
                </c:ext>
              </c:extLst>
            </c:dLbl>
            <c:dLbl>
              <c:idx val="2"/>
              <c:layout>
                <c:manualLayout>
                  <c:x val="4.8756953624586694E-2"/>
                  <c:y val="-8.169934640522889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F7A8-4038-9206-48011A261FB6}"/>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A8-4038-9206-48011A261FB6}"/>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A8-4038-9206-48011A261FB6}"/>
                </c:ext>
              </c:extLst>
            </c:dLbl>
            <c:dLbl>
              <c:idx val="5"/>
              <c:layout>
                <c:manualLayout>
                  <c:x val="-2.925417217475209E-2"/>
                  <c:y val="-4.08496732026143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7A8-4038-9206-48011A261FB6}"/>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11'!$B$4:$B$9</c:f>
              <c:strCache>
                <c:ptCount val="6"/>
                <c:pt idx="0">
                  <c:v>1 - Not at all</c:v>
                </c:pt>
                <c:pt idx="1">
                  <c:v>2 - Not very well</c:v>
                </c:pt>
                <c:pt idx="2">
                  <c:v>3 - Average ability</c:v>
                </c:pt>
                <c:pt idx="3">
                  <c:v>4 - Quite well</c:v>
                </c:pt>
                <c:pt idx="4">
                  <c:v>5 - Very well</c:v>
                </c:pt>
                <c:pt idx="5">
                  <c:v>N/A (please explain):</c:v>
                </c:pt>
              </c:strCache>
            </c:strRef>
          </c:cat>
          <c:val>
            <c:numRef>
              <c:f>'Question 11'!$D$4:$D$9</c:f>
              <c:numCache>
                <c:formatCode>0.0%</c:formatCode>
                <c:ptCount val="6"/>
                <c:pt idx="0">
                  <c:v>9.1743119266055051E-3</c:v>
                </c:pt>
                <c:pt idx="1">
                  <c:v>0.19266055045871561</c:v>
                </c:pt>
                <c:pt idx="2">
                  <c:v>0.33944954128440363</c:v>
                </c:pt>
                <c:pt idx="3">
                  <c:v>0.33944954128440363</c:v>
                </c:pt>
                <c:pt idx="4">
                  <c:v>8.2568807339449532E-2</c:v>
                </c:pt>
                <c:pt idx="5">
                  <c:v>3.669724770642202E-2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E0D8-42FB-A076-A1A639ECCAA4}"/>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How well can you facilitate engagement in, and reflective values and behaviours toward, digital and technological innovation in the current and future healthcare workforce?</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896284694180279"/>
          <c:y val="0.31961796442111401"/>
          <c:w val="0.57515673157747271"/>
          <c:h val="0.6513196267133275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528F-42DF-B9C5-AE9C2AF0615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28F-42DF-B9C5-AE9C2AF0615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28F-42DF-B9C5-AE9C2AF0615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528F-42DF-B9C5-AE9C2AF0615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28F-42DF-B9C5-AE9C2AF0615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528F-42DF-B9C5-AE9C2AF06150}"/>
              </c:ext>
            </c:extLst>
          </c:dPt>
          <c:dLbls>
            <c:dLbl>
              <c:idx val="0"/>
              <c:layout>
                <c:manualLayout>
                  <c:x val="3.1070760470060698E-2"/>
                  <c:y val="7.4074074074074077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528F-42DF-B9C5-AE9C2AF0615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28F-42DF-B9C5-AE9C2AF06150}"/>
                </c:ext>
              </c:extLst>
            </c:dLbl>
            <c:dLbl>
              <c:idx val="2"/>
              <c:layout>
                <c:manualLayout>
                  <c:x val="0.12755364824551282"/>
                  <c:y val="-0.10370370370370384"/>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528F-42DF-B9C5-AE9C2AF0615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28F-42DF-B9C5-AE9C2AF0615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28F-42DF-B9C5-AE9C2AF06150}"/>
                </c:ext>
              </c:extLst>
            </c:dLbl>
            <c:dLbl>
              <c:idx val="5"/>
              <c:layout>
                <c:manualLayout>
                  <c:x val="8.1765159131738999E-3"/>
                  <c:y val="-2.777777777777777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528F-42DF-B9C5-AE9C2AF06150}"/>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12'!$B$4:$B$9</c:f>
              <c:strCache>
                <c:ptCount val="6"/>
                <c:pt idx="0">
                  <c:v>1 - Not at all</c:v>
                </c:pt>
                <c:pt idx="1">
                  <c:v>2 - Not very well</c:v>
                </c:pt>
                <c:pt idx="2">
                  <c:v>3 - Average ability</c:v>
                </c:pt>
                <c:pt idx="3">
                  <c:v>4 - Quite well</c:v>
                </c:pt>
                <c:pt idx="4">
                  <c:v>5 - Very well</c:v>
                </c:pt>
                <c:pt idx="5">
                  <c:v>N/A (please explain):</c:v>
                </c:pt>
              </c:strCache>
            </c:strRef>
          </c:cat>
          <c:val>
            <c:numRef>
              <c:f>'Question 12'!$D$4:$D$9</c:f>
              <c:numCache>
                <c:formatCode>0.0%</c:formatCode>
                <c:ptCount val="6"/>
                <c:pt idx="0">
                  <c:v>1.834862385321101E-2</c:v>
                </c:pt>
                <c:pt idx="1">
                  <c:v>0.21100917431192659</c:v>
                </c:pt>
                <c:pt idx="2">
                  <c:v>0.37614678899082571</c:v>
                </c:pt>
                <c:pt idx="3">
                  <c:v>0.27522935779816515</c:v>
                </c:pt>
                <c:pt idx="4">
                  <c:v>7.3394495412844041E-2</c:v>
                </c:pt>
                <c:pt idx="5">
                  <c:v>4.5871559633027525E-2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0-8C7A-4CE0-8456-EC2EB21ED449}"/>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6047C1-EB19-4CD4-BE3B-75513E9C8551}" type="datetimeFigureOut">
              <a:rPr lang="en-GB" smtClean="0"/>
              <a:t>23/05/2023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2A9CF-425A-4693-B639-811DB1BC337C}" type="slidenum">
              <a:rPr lang="en-GB" smtClean="0"/>
              <a:t>‹#›</a:t>
            </a:fld>
            <a:endParaRPr lang="en-GB"/>
          </a:p>
        </p:txBody>
      </p:sp>
    </p:spTree>
    <p:extLst>
      <p:ext uri="{BB962C8B-B14F-4D97-AF65-F5344CB8AC3E}">
        <p14:creationId xmlns:p14="http://schemas.microsoft.com/office/powerpoint/2010/main" val="3937123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ngland.nhs.uk/publication/a-digital-framework-for-allied-health-professional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a:t>
            </a:fld>
            <a:endParaRPr lang="en-GB"/>
          </a:p>
        </p:txBody>
      </p:sp>
    </p:spTree>
    <p:extLst>
      <p:ext uri="{BB962C8B-B14F-4D97-AF65-F5344CB8AC3E}">
        <p14:creationId xmlns:p14="http://schemas.microsoft.com/office/powerpoint/2010/main" val="2623986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Attitude of </a:t>
            </a:r>
            <a:r>
              <a:rPr lang="en-GB" b="1" dirty="0"/>
              <a:t>workforce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76.1% average &lt; ability to demo </a:t>
            </a:r>
            <a:r>
              <a:rPr lang="en-GB" b="1" dirty="0"/>
              <a:t>OWN </a:t>
            </a:r>
            <a:r>
              <a:rPr lang="en-GB" b="0" dirty="0"/>
              <a:t> digital 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N/A= “didn’t understand the question”</a:t>
            </a:r>
          </a:p>
          <a:p>
            <a:endParaRPr lang="en-GB" dirty="0"/>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10</a:t>
            </a:fld>
            <a:endParaRPr lang="en-GB"/>
          </a:p>
        </p:txBody>
      </p:sp>
    </p:spTree>
    <p:extLst>
      <p:ext uri="{BB962C8B-B14F-4D97-AF65-F5344CB8AC3E}">
        <p14:creationId xmlns:p14="http://schemas.microsoft.com/office/powerpoint/2010/main" val="128143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12:</a:t>
            </a:r>
          </a:p>
          <a:p>
            <a:endParaRPr lang="en-GB" dirty="0"/>
          </a:p>
          <a:p>
            <a:r>
              <a:rPr lang="en-GB" dirty="0"/>
              <a:t>Attitude of </a:t>
            </a:r>
            <a:r>
              <a:rPr lang="en-GB" b="1" dirty="0"/>
              <a:t>workforce</a:t>
            </a:r>
          </a:p>
          <a:p>
            <a:endParaRPr lang="en-GB" b="1" dirty="0"/>
          </a:p>
          <a:p>
            <a:r>
              <a:rPr lang="en-GB" b="0" dirty="0"/>
              <a:t>72.4% average &lt; ability facilitate in </a:t>
            </a:r>
            <a:r>
              <a:rPr lang="en-GB" b="1" dirty="0"/>
              <a:t>others</a:t>
            </a:r>
            <a:r>
              <a:rPr lang="en-GB" b="0" dirty="0"/>
              <a:t> values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N/A= “didn’t understand the question”</a:t>
            </a:r>
          </a:p>
          <a:p>
            <a:endParaRPr lang="en-GB" b="1" dirty="0"/>
          </a:p>
        </p:txBody>
      </p:sp>
      <p:sp>
        <p:nvSpPr>
          <p:cNvPr id="4" name="Slide Number Placeholder 3"/>
          <p:cNvSpPr>
            <a:spLocks noGrp="1"/>
          </p:cNvSpPr>
          <p:nvPr>
            <p:ph type="sldNum" sz="quarter" idx="5"/>
          </p:nvPr>
        </p:nvSpPr>
        <p:spPr/>
        <p:txBody>
          <a:bodyPr/>
          <a:lstStyle/>
          <a:p>
            <a:fld id="{3422A9CF-425A-4693-B639-811DB1BC337C}" type="slidenum">
              <a:rPr lang="en-GB" smtClean="0"/>
              <a:t>11</a:t>
            </a:fld>
            <a:endParaRPr lang="en-GB"/>
          </a:p>
        </p:txBody>
      </p:sp>
    </p:spTree>
    <p:extLst>
      <p:ext uri="{BB962C8B-B14F-4D97-AF65-F5344CB8AC3E}">
        <p14:creationId xmlns:p14="http://schemas.microsoft.com/office/powerpoint/2010/main" val="162211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13:</a:t>
            </a:r>
          </a:p>
          <a:p>
            <a:endParaRPr lang="en-GB" dirty="0"/>
          </a:p>
          <a:p>
            <a:r>
              <a:rPr lang="en-GB" dirty="0"/>
              <a:t>51.4% &gt;average ability!!!</a:t>
            </a:r>
          </a:p>
          <a:p>
            <a:endParaRPr lang="en-GB" dirty="0"/>
          </a:p>
          <a:p>
            <a:r>
              <a:rPr lang="en-GB" dirty="0"/>
              <a:t>47.7% average &lt; ability</a:t>
            </a:r>
          </a:p>
          <a:p>
            <a:endParaRPr lang="en-GB" dirty="0"/>
          </a:p>
          <a:p>
            <a:r>
              <a:rPr lang="en-GB" dirty="0"/>
              <a:t>Only 2.8% excellent ability!</a:t>
            </a:r>
          </a:p>
          <a:p>
            <a:endParaRPr lang="en-GB" dirty="0"/>
          </a:p>
          <a:p>
            <a:r>
              <a:rPr lang="en-GB" b="1" dirty="0"/>
              <a:t>ONLY STAT AROUND BASIC DIGITAL SKILLS WHERE LESS THAN THREE QUARTERS OF OUR STAFF SCORED AS AVERAGE OR ABOVE</a:t>
            </a:r>
          </a:p>
          <a:p>
            <a:endParaRPr lang="en-GB" dirty="0">
              <a:solidFill>
                <a:srgbClr val="FF0000"/>
              </a:solidFill>
            </a:endParaRPr>
          </a:p>
          <a:p>
            <a:r>
              <a:rPr lang="en-GB" b="1" dirty="0">
                <a:solidFill>
                  <a:srgbClr val="FF0000"/>
                </a:solidFill>
              </a:rPr>
              <a:t>Add stats on dig lit requirement for general public </a:t>
            </a: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12</a:t>
            </a:fld>
            <a:endParaRPr lang="en-GB"/>
          </a:p>
        </p:txBody>
      </p:sp>
    </p:spTree>
    <p:extLst>
      <p:ext uri="{BB962C8B-B14F-4D97-AF65-F5344CB8AC3E}">
        <p14:creationId xmlns:p14="http://schemas.microsoft.com/office/powerpoint/2010/main" val="195247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14:</a:t>
            </a:r>
          </a:p>
          <a:p>
            <a:endParaRPr lang="en-GB" dirty="0"/>
          </a:p>
          <a:p>
            <a:r>
              <a:rPr lang="en-GB" dirty="0"/>
              <a:t>78.9% average &lt; ability </a:t>
            </a:r>
          </a:p>
        </p:txBody>
      </p:sp>
      <p:sp>
        <p:nvSpPr>
          <p:cNvPr id="4" name="Slide Number Placeholder 3"/>
          <p:cNvSpPr>
            <a:spLocks noGrp="1"/>
          </p:cNvSpPr>
          <p:nvPr>
            <p:ph type="sldNum" sz="quarter" idx="5"/>
          </p:nvPr>
        </p:nvSpPr>
        <p:spPr/>
        <p:txBody>
          <a:bodyPr/>
          <a:lstStyle/>
          <a:p>
            <a:fld id="{3422A9CF-425A-4693-B639-811DB1BC337C}" type="slidenum">
              <a:rPr lang="en-GB" smtClean="0"/>
              <a:t>13</a:t>
            </a:fld>
            <a:endParaRPr lang="en-GB"/>
          </a:p>
        </p:txBody>
      </p:sp>
    </p:spTree>
    <p:extLst>
      <p:ext uri="{BB962C8B-B14F-4D97-AF65-F5344CB8AC3E}">
        <p14:creationId xmlns:p14="http://schemas.microsoft.com/office/powerpoint/2010/main" val="450040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Only 1 out of 109 reported no knowledge or understanding of ESR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89.8% average &lt; knowledge of appropriate functions </a:t>
            </a: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15</a:t>
            </a:fld>
            <a:endParaRPr lang="en-GB"/>
          </a:p>
        </p:txBody>
      </p:sp>
    </p:spTree>
    <p:extLst>
      <p:ext uri="{BB962C8B-B14F-4D97-AF65-F5344CB8AC3E}">
        <p14:creationId xmlns:p14="http://schemas.microsoft.com/office/powerpoint/2010/main" val="2550356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16:</a:t>
            </a:r>
          </a:p>
          <a:p>
            <a:endParaRPr lang="en-GB" dirty="0"/>
          </a:p>
          <a:p>
            <a:r>
              <a:rPr lang="en-GB" b="1" dirty="0"/>
              <a:t>77.7% have average &lt; access and manage the various functions required via ESR.</a:t>
            </a:r>
          </a:p>
          <a:p>
            <a:endParaRPr lang="en-GB" dirty="0"/>
          </a:p>
          <a:p>
            <a:r>
              <a:rPr lang="en-GB" dirty="0"/>
              <a:t>90% average &lt; ESR knowledge &amp; understanding</a:t>
            </a:r>
          </a:p>
          <a:p>
            <a:r>
              <a:rPr lang="en-GB" dirty="0"/>
              <a:t>78% average &lt; ESR use ability</a:t>
            </a:r>
          </a:p>
          <a:p>
            <a:r>
              <a:rPr lang="en-GB" dirty="0"/>
              <a:t>94% average &lt; ESR check training needs</a:t>
            </a:r>
          </a:p>
          <a:p>
            <a:r>
              <a:rPr lang="en-GB" dirty="0"/>
              <a:t>89% average &lt; ESR to book training (but text reported its tricky)</a:t>
            </a:r>
          </a:p>
          <a:p>
            <a:endParaRPr lang="en-GB" dirty="0"/>
          </a:p>
          <a:p>
            <a:r>
              <a:rPr lang="en-GB" sz="1800" b="1" dirty="0">
                <a:effectLst/>
                <a:latin typeface="Calibri" panose="020F0502020204030204" pitchFamily="34" charset="0"/>
                <a:ea typeface="Times New Roman" panose="02020603050405020304" pitchFamily="18" charset="0"/>
              </a:rPr>
              <a:t>However, despite the high recording of ability, there were multiple comments in the free-text box of the survey claiming that they found ESR “</a:t>
            </a:r>
            <a:r>
              <a:rPr lang="en-GB" sz="1800" b="1" i="1" dirty="0">
                <a:effectLst/>
                <a:latin typeface="Calibri" panose="020F0502020204030204" pitchFamily="34" charset="0"/>
                <a:ea typeface="Times New Roman" panose="02020603050405020304" pitchFamily="18" charset="0"/>
              </a:rPr>
              <a:t>difficult”, “hard”, “tricky” and “clunky”,</a:t>
            </a:r>
            <a:r>
              <a:rPr lang="en-GB" sz="1800" b="1" dirty="0">
                <a:effectLst/>
                <a:latin typeface="Calibri" panose="020F0502020204030204" pitchFamily="34" charset="0"/>
                <a:ea typeface="Times New Roman" panose="02020603050405020304" pitchFamily="18" charset="0"/>
              </a:rPr>
              <a:t> particularly in relation to booking training </a:t>
            </a:r>
            <a:endParaRPr lang="en-GB" b="1" dirty="0"/>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16</a:t>
            </a:fld>
            <a:endParaRPr lang="en-GB"/>
          </a:p>
        </p:txBody>
      </p:sp>
    </p:spTree>
    <p:extLst>
      <p:ext uri="{BB962C8B-B14F-4D97-AF65-F5344CB8AC3E}">
        <p14:creationId xmlns:p14="http://schemas.microsoft.com/office/powerpoint/2010/main" val="3295350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Question17:</a:t>
            </a:r>
          </a:p>
          <a:p>
            <a:endParaRPr lang="en-GB" dirty="0"/>
          </a:p>
          <a:p>
            <a:r>
              <a:rPr lang="en-GB" dirty="0"/>
              <a:t>10% not using e-rosters: some report still using paper formats</a:t>
            </a:r>
          </a:p>
          <a:p>
            <a:endParaRPr lang="en-GB" dirty="0"/>
          </a:p>
          <a:p>
            <a:r>
              <a:rPr lang="en-GB" dirty="0"/>
              <a:t>As 7.3% report no knowledge or understanding of e-rostering ?there may be closer to 83% of organisations using e-rosters, rather than 90%.</a:t>
            </a:r>
          </a:p>
          <a:p>
            <a:endParaRPr lang="en-GB" dirty="0"/>
          </a:p>
          <a:p>
            <a:r>
              <a:rPr lang="en-GB" dirty="0"/>
              <a:t>86% use e-rostering directly and yet 22% of AHP support workers reported being ‘not at all’ or ‘not very well’ able to use their e-rostering system:</a:t>
            </a:r>
          </a:p>
          <a:p>
            <a:r>
              <a:rPr lang="en-GB" dirty="0"/>
              <a:t>	Impact of this is shift errors, A/L &amp; toil spread, lone working consequences etc.</a:t>
            </a: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17</a:t>
            </a:fld>
            <a:endParaRPr lang="en-GB"/>
          </a:p>
        </p:txBody>
      </p:sp>
    </p:spTree>
    <p:extLst>
      <p:ext uri="{BB962C8B-B14F-4D97-AF65-F5344CB8AC3E}">
        <p14:creationId xmlns:p14="http://schemas.microsoft.com/office/powerpoint/2010/main" val="3721011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18:</a:t>
            </a: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18</a:t>
            </a:fld>
            <a:endParaRPr lang="en-GB"/>
          </a:p>
        </p:txBody>
      </p:sp>
    </p:spTree>
    <p:extLst>
      <p:ext uri="{BB962C8B-B14F-4D97-AF65-F5344CB8AC3E}">
        <p14:creationId xmlns:p14="http://schemas.microsoft.com/office/powerpoint/2010/main" val="2748344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19:</a:t>
            </a:r>
          </a:p>
          <a:p>
            <a:endParaRPr lang="en-GB" dirty="0"/>
          </a:p>
          <a:p>
            <a:r>
              <a:rPr lang="en-GB" dirty="0"/>
              <a:t>82.6% felt able to navigate and use digital systems to refer themselves to occ. health and wellbeing services. </a:t>
            </a:r>
          </a:p>
          <a:p>
            <a:endParaRPr lang="en-GB" dirty="0"/>
          </a:p>
          <a:p>
            <a:r>
              <a:rPr lang="en-GB" dirty="0"/>
              <a:t>Although 11% report being totally unable, and 25% report themselves as ‘not very well’ able.  (36% total reporting less than average ability)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It is also key to note, that of the 7 participants that answered as N/A, 4 reported they have “never tried to use it” so felt that they couldn’t comment, 2 answered that they were “not sure it was available” to them, and 1 unfortunately commented that they have “been waiting for two years with regard to Occ. </a:t>
            </a:r>
            <a:r>
              <a:rPr lang="en-GB" sz="1800">
                <a:effectLst/>
                <a:latin typeface="Calibri" panose="020F0502020204030204" pitchFamily="34" charset="0"/>
                <a:ea typeface="Times New Roman" panose="02020603050405020304" pitchFamily="18" charset="0"/>
                <a:cs typeface="Times New Roman" panose="02020603050405020304" pitchFamily="18" charset="0"/>
              </a:rPr>
              <a:t>Health”.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19</a:t>
            </a:fld>
            <a:endParaRPr lang="en-GB"/>
          </a:p>
        </p:txBody>
      </p:sp>
    </p:spTree>
    <p:extLst>
      <p:ext uri="{BB962C8B-B14F-4D97-AF65-F5344CB8AC3E}">
        <p14:creationId xmlns:p14="http://schemas.microsoft.com/office/powerpoint/2010/main" val="4148859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20:</a:t>
            </a:r>
          </a:p>
          <a:p>
            <a:endParaRPr lang="en-GB" dirty="0"/>
          </a:p>
          <a:p>
            <a:r>
              <a:rPr lang="en-GB" sz="1800" dirty="0">
                <a:effectLst/>
                <a:latin typeface="Calibri" panose="020F0502020204030204" pitchFamily="34" charset="0"/>
                <a:ea typeface="Times New Roman" panose="02020603050405020304" pitchFamily="18" charset="0"/>
              </a:rPr>
              <a:t>18.3% reported not using online patient booking systems, predominantly due to working in inpatient settings or because it is considered “</a:t>
            </a:r>
            <a:r>
              <a:rPr lang="en-GB" sz="1800" i="1" dirty="0">
                <a:effectLst/>
                <a:latin typeface="Calibri" panose="020F0502020204030204" pitchFamily="34" charset="0"/>
                <a:ea typeface="Times New Roman" panose="02020603050405020304" pitchFamily="18" charset="0"/>
              </a:rPr>
              <a:t>not part of my role”</a:t>
            </a:r>
            <a:r>
              <a:rPr lang="en-GB" sz="1800" dirty="0">
                <a:effectLst/>
                <a:latin typeface="Calibri" panose="020F0502020204030204" pitchFamily="34" charset="0"/>
                <a:ea typeface="Times New Roman" panose="02020603050405020304" pitchFamily="18" charset="0"/>
              </a:rPr>
              <a:t> (as reported in the free-text box). </a:t>
            </a:r>
          </a:p>
          <a:p>
            <a:endParaRPr lang="en-GB" sz="18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Caution should be taken, as it could be more like only 60.6% that use online booking systems, rather than 81.7%, if those declaring their ability to use it as ‘not at all’ is because they don’t have it/ need to use 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fact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irrelevant of whether 60% or 80% of work environments use online booking, less than 50% (49.5%) felt able to use online booking systems to an average  or &lt; ability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21</a:t>
            </a:fld>
            <a:endParaRPr lang="en-GB"/>
          </a:p>
        </p:txBody>
      </p:sp>
    </p:spTree>
    <p:extLst>
      <p:ext uri="{BB962C8B-B14F-4D97-AF65-F5344CB8AC3E}">
        <p14:creationId xmlns:p14="http://schemas.microsoft.com/office/powerpoint/2010/main" val="3222231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a:t>
            </a:fld>
            <a:endParaRPr lang="en-GB"/>
          </a:p>
        </p:txBody>
      </p:sp>
    </p:spTree>
    <p:extLst>
      <p:ext uri="{BB962C8B-B14F-4D97-AF65-F5344CB8AC3E}">
        <p14:creationId xmlns:p14="http://schemas.microsoft.com/office/powerpoint/2010/main" val="2938437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21:</a:t>
            </a:r>
          </a:p>
          <a:p>
            <a:endParaRPr lang="en-GB" dirty="0"/>
          </a:p>
          <a:p>
            <a:r>
              <a:rPr lang="en-GB" dirty="0"/>
              <a:t>At first glance this looks promising as 60.2% reported average &lt; ability to know how to recognise clinically assured online health and care information content.</a:t>
            </a:r>
          </a:p>
          <a:p>
            <a:endParaRPr lang="en-GB" dirty="0"/>
          </a:p>
          <a:p>
            <a:r>
              <a:rPr lang="en-GB" dirty="0"/>
              <a:t>However….. (</a:t>
            </a:r>
            <a:r>
              <a:rPr lang="en-GB" dirty="0" err="1"/>
              <a:t>qu</a:t>
            </a:r>
            <a:r>
              <a:rPr lang="en-GB" dirty="0"/>
              <a:t> 22)</a:t>
            </a:r>
          </a:p>
        </p:txBody>
      </p:sp>
      <p:sp>
        <p:nvSpPr>
          <p:cNvPr id="4" name="Slide Number Placeholder 3"/>
          <p:cNvSpPr>
            <a:spLocks noGrp="1"/>
          </p:cNvSpPr>
          <p:nvPr>
            <p:ph type="sldNum" sz="quarter" idx="5"/>
          </p:nvPr>
        </p:nvSpPr>
        <p:spPr/>
        <p:txBody>
          <a:bodyPr/>
          <a:lstStyle/>
          <a:p>
            <a:fld id="{3422A9CF-425A-4693-B639-811DB1BC337C}" type="slidenum">
              <a:rPr lang="en-GB" smtClean="0"/>
              <a:t>22</a:t>
            </a:fld>
            <a:endParaRPr lang="en-GB"/>
          </a:p>
        </p:txBody>
      </p:sp>
    </p:spTree>
    <p:extLst>
      <p:ext uri="{BB962C8B-B14F-4D97-AF65-F5344CB8AC3E}">
        <p14:creationId xmlns:p14="http://schemas.microsoft.com/office/powerpoint/2010/main" val="1421467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22:</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It becomes worrying that only 60.2% of participants felt they had average or above ability to identify clinically assured digital resources; when as many as 69.7% reported that they had average or above ability to direct patients to clinically assured on-line health and care information (question 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Whist this may simply be a case of 69.7% felt more confident in signposting patients to the specific, well known, examples I gave (e.g. NICE guidelines), this could also be a case of 69.7% felt more confident signposting patient to online resources than knowing/ identifying the validity of the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This could be an area for development to ensure that our service users are only being signposted to research based, clinically assured, accurate health and wellbeing information. And that our non-registered clinical workforce are about to identify, and therefore challenge if required, unreliable sources.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23</a:t>
            </a:fld>
            <a:endParaRPr lang="en-GB"/>
          </a:p>
        </p:txBody>
      </p:sp>
    </p:spTree>
    <p:extLst>
      <p:ext uri="{BB962C8B-B14F-4D97-AF65-F5344CB8AC3E}">
        <p14:creationId xmlns:p14="http://schemas.microsoft.com/office/powerpoint/2010/main" val="33538228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23:</a:t>
            </a:r>
          </a:p>
          <a:p>
            <a:endParaRPr lang="en-GB" dirty="0"/>
          </a:p>
          <a:p>
            <a:r>
              <a:rPr lang="en-GB" dirty="0"/>
              <a:t>80.8 % felt they have average &lt; ability to identify non-clinically assured/ inaccurate online health &amp; care information.</a:t>
            </a:r>
          </a:p>
          <a:p>
            <a:endParaRPr lang="en-GB" dirty="0"/>
          </a:p>
          <a:p>
            <a:r>
              <a:rPr lang="en-GB" dirty="0"/>
              <a:t>6.4% not at all is a concern given </a:t>
            </a:r>
            <a:r>
              <a:rPr lang="en-GB" sz="1800" dirty="0">
                <a:effectLst/>
                <a:latin typeface="Calibri" panose="020F0502020204030204" pitchFamily="34" charset="0"/>
                <a:ea typeface="Times New Roman" panose="02020603050405020304" pitchFamily="18" charset="0"/>
              </a:rPr>
              <a:t>our current and future digitally weighted methods of communicating with each other, (e.g. news aps, e-papers, social media, forums, blogs, vlogs etc.), it becomes more important than ever to be able to ascertain for ourselves what is medically assured / accurate due to the open nature of publication on various digital platforms. </a:t>
            </a:r>
            <a:r>
              <a:rPr lang="en-GB" sz="1800" b="1" dirty="0">
                <a:solidFill>
                  <a:srgbClr val="FF0000"/>
                </a:solidFill>
                <a:effectLst/>
                <a:latin typeface="Calibri" panose="020F0502020204030204" pitchFamily="34" charset="0"/>
                <a:ea typeface="Times New Roman" panose="02020603050405020304" pitchFamily="18" charset="0"/>
              </a:rPr>
              <a:t>(reference / statistic?)</a:t>
            </a:r>
            <a:endParaRPr lang="en-GB" b="1" dirty="0"/>
          </a:p>
        </p:txBody>
      </p:sp>
      <p:sp>
        <p:nvSpPr>
          <p:cNvPr id="4" name="Slide Number Placeholder 3"/>
          <p:cNvSpPr>
            <a:spLocks noGrp="1"/>
          </p:cNvSpPr>
          <p:nvPr>
            <p:ph type="sldNum" sz="quarter" idx="5"/>
          </p:nvPr>
        </p:nvSpPr>
        <p:spPr/>
        <p:txBody>
          <a:bodyPr/>
          <a:lstStyle/>
          <a:p>
            <a:fld id="{3422A9CF-425A-4693-B639-811DB1BC337C}" type="slidenum">
              <a:rPr lang="en-GB" smtClean="0"/>
              <a:t>24</a:t>
            </a:fld>
            <a:endParaRPr lang="en-GB"/>
          </a:p>
        </p:txBody>
      </p:sp>
    </p:spTree>
    <p:extLst>
      <p:ext uri="{BB962C8B-B14F-4D97-AF65-F5344CB8AC3E}">
        <p14:creationId xmlns:p14="http://schemas.microsoft.com/office/powerpoint/2010/main" val="3060148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24:</a:t>
            </a:r>
          </a:p>
          <a:p>
            <a:endParaRPr lang="en-GB" sz="1800" dirty="0">
              <a:effectLst/>
              <a:latin typeface="Calibri" panose="020F0502020204030204" pitchFamily="34" charset="0"/>
              <a:ea typeface="Times New Roman" panose="02020603050405020304" pitchFamily="18" charset="0"/>
            </a:endParaRPr>
          </a:p>
          <a:p>
            <a:pPr marL="0" indent="0">
              <a:buFont typeface="Arial" panose="020B0604020202020204" pitchFamily="34" charset="0"/>
              <a:buNone/>
            </a:pPr>
            <a:r>
              <a:rPr lang="en-GB" sz="1800" dirty="0">
                <a:effectLst/>
                <a:latin typeface="Calibri" panose="020F0502020204030204" pitchFamily="34" charset="0"/>
                <a:ea typeface="Times New Roman" panose="02020603050405020304" pitchFamily="18" charset="0"/>
              </a:rPr>
              <a:t>Less that half, 47.7%, of our BSW AHP support workforce participants felt they have average or above ability to signpost our patients to physical health apps</a:t>
            </a:r>
          </a:p>
          <a:p>
            <a:pPr marL="0" indent="0">
              <a:buFont typeface="Arial" panose="020B0604020202020204" pitchFamily="34" charset="0"/>
              <a:buNone/>
            </a:pPr>
            <a:endParaRPr lang="en-GB" sz="1800" dirty="0">
              <a:effectLst/>
              <a:latin typeface="Calibri" panose="020F0502020204030204" pitchFamily="34" charset="0"/>
            </a:endParaRPr>
          </a:p>
          <a:p>
            <a:pPr marL="0" indent="0">
              <a:buFont typeface="Arial" panose="020B0604020202020204" pitchFamily="34" charset="0"/>
              <a:buNone/>
            </a:pPr>
            <a:r>
              <a:rPr lang="en-GB" sz="1800" dirty="0">
                <a:effectLst/>
                <a:latin typeface="Calibri" panose="020F0502020204030204" pitchFamily="34" charset="0"/>
              </a:rPr>
              <a:t>And as many as </a:t>
            </a:r>
            <a:r>
              <a:rPr lang="en-GB" sz="1800" dirty="0">
                <a:effectLst/>
                <a:latin typeface="Calibri" panose="020F0502020204030204" pitchFamily="34" charset="0"/>
                <a:ea typeface="Times New Roman" panose="02020603050405020304" pitchFamily="18" charset="0"/>
              </a:rPr>
              <a:t>28.5% reporting being completing unable to, or not using, at all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25</a:t>
            </a:fld>
            <a:endParaRPr lang="en-GB"/>
          </a:p>
        </p:txBody>
      </p:sp>
    </p:spTree>
    <p:extLst>
      <p:ext uri="{BB962C8B-B14F-4D97-AF65-F5344CB8AC3E}">
        <p14:creationId xmlns:p14="http://schemas.microsoft.com/office/powerpoint/2010/main" val="427499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25:</a:t>
            </a:r>
          </a:p>
          <a:p>
            <a:endParaRPr lang="en-GB" dirty="0"/>
          </a:p>
          <a:p>
            <a:r>
              <a:rPr lang="en-GB" sz="1800" dirty="0">
                <a:effectLst/>
                <a:latin typeface="Calibri" panose="020F0502020204030204" pitchFamily="34" charset="0"/>
                <a:ea typeface="Times New Roman" panose="02020603050405020304" pitchFamily="18" charset="0"/>
              </a:rPr>
              <a:t>Almost half of participants, 46.8%, reported no knowledge or understanding, or use of this field of digital therapeutics.</a:t>
            </a:r>
          </a:p>
          <a:p>
            <a:endParaRPr lang="en-GB" sz="1800" dirty="0">
              <a:effectLst/>
              <a:latin typeface="Calibri" panose="020F0502020204030204" pitchFamily="34" charset="0"/>
            </a:endParaRPr>
          </a:p>
          <a:p>
            <a:pPr>
              <a:tabLst>
                <a:tab pos="938530" algn="l"/>
              </a:tabLs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statistic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of, “</a:t>
            </a:r>
            <a:r>
              <a:rPr lang="en-GB" sz="1800" i="1"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in six adults (17 per cent) surveyed in England met the criteria for a common mental disorder”</a:t>
            </a:r>
            <a:r>
              <a:rPr lang="en-GB" sz="18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is from back in 2014 before a pandemic, the repercussions of Brexit and the cost-of-living crisis. </a:t>
            </a:r>
            <a:r>
              <a:rPr lang="en-GB" sz="1800" spc="3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(stats?)</a:t>
            </a:r>
            <a:r>
              <a:rPr lang="en-GB" sz="18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Therefore the chances are that our workforce, irrelevant of bandings, profession, speciality or location, will encounter patients and colleagues with mental health difficulties on a weekly, if not daily, basis. And so, the ability to appropriately signpost to digitally-enables psychological support is an area for development.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spc="30" dirty="0">
                <a:solidFill>
                  <a:srgbClr val="FF0000"/>
                </a:solidFill>
                <a:effectLst/>
                <a:latin typeface="Calibri" panose="020F0502020204030204" pitchFamily="34" charset="0"/>
                <a:ea typeface="Times New Roman" panose="02020603050405020304" pitchFamily="18" charset="0"/>
              </a:rPr>
              <a:t>Mental health waitlist, services stretched. MH more likely to be isolated, disables, accessibility issues ...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26</a:t>
            </a:fld>
            <a:endParaRPr lang="en-GB"/>
          </a:p>
        </p:txBody>
      </p:sp>
    </p:spTree>
    <p:extLst>
      <p:ext uri="{BB962C8B-B14F-4D97-AF65-F5344CB8AC3E}">
        <p14:creationId xmlns:p14="http://schemas.microsoft.com/office/powerpoint/2010/main" val="726406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26:</a:t>
            </a:r>
          </a:p>
          <a:p>
            <a:r>
              <a:rPr lang="en-GB" dirty="0"/>
              <a:t>(PTO)</a:t>
            </a:r>
          </a:p>
        </p:txBody>
      </p:sp>
      <p:sp>
        <p:nvSpPr>
          <p:cNvPr id="4" name="Slide Number Placeholder 3"/>
          <p:cNvSpPr>
            <a:spLocks noGrp="1"/>
          </p:cNvSpPr>
          <p:nvPr>
            <p:ph type="sldNum" sz="quarter" idx="5"/>
          </p:nvPr>
        </p:nvSpPr>
        <p:spPr/>
        <p:txBody>
          <a:bodyPr/>
          <a:lstStyle/>
          <a:p>
            <a:fld id="{3422A9CF-425A-4693-B639-811DB1BC337C}" type="slidenum">
              <a:rPr lang="en-GB" smtClean="0"/>
              <a:t>27</a:t>
            </a:fld>
            <a:endParaRPr lang="en-GB"/>
          </a:p>
        </p:txBody>
      </p:sp>
    </p:spTree>
    <p:extLst>
      <p:ext uri="{BB962C8B-B14F-4D97-AF65-F5344CB8AC3E}">
        <p14:creationId xmlns:p14="http://schemas.microsoft.com/office/powerpoint/2010/main" val="1920180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26:</a:t>
            </a:r>
          </a:p>
          <a:p>
            <a:endParaRPr lang="en-GB" dirty="0"/>
          </a:p>
          <a:p>
            <a:r>
              <a:rPr lang="en-GB" sz="1800" b="1" dirty="0">
                <a:effectLst/>
                <a:latin typeface="Calibri" panose="020F0502020204030204" pitchFamily="34" charset="0"/>
                <a:ea typeface="Times New Roman" panose="02020603050405020304" pitchFamily="18" charset="0"/>
              </a:rPr>
              <a:t>Handheld Devices: </a:t>
            </a:r>
            <a:r>
              <a:rPr lang="en-GB" sz="1800" b="0" dirty="0">
                <a:effectLst/>
                <a:latin typeface="Calibri" panose="020F0502020204030204" pitchFamily="34" charset="0"/>
                <a:ea typeface="Times New Roman" panose="02020603050405020304" pitchFamily="18" charset="0"/>
              </a:rPr>
              <a:t>25.7% of participants reporting being completely unable to use handheld devices in this way. With only 43.1% reporting average or above ability to use handheld devices for capturing patient digital data.</a:t>
            </a:r>
          </a:p>
          <a:p>
            <a:endParaRPr lang="en-GB" sz="1800" b="1" dirty="0">
              <a:effectLst/>
              <a:latin typeface="Calibri" panose="020F0502020204030204" pitchFamily="34"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mHealth wearables: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Almost half,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45.5%, reported being completely unable to use mHealth wearable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technology to capture digital patient data.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800" b="1"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This is surprising given the popularity of </a:t>
            </a:r>
            <a:r>
              <a:rPr lang="en-GB" sz="1800" b="1" i="1"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fitbit</a:t>
            </a:r>
            <a:r>
              <a:rPr lang="en-GB" sz="1800" b="1"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apple watch etc. Mention BSW </a:t>
            </a:r>
            <a:r>
              <a:rPr lang="en-GB" sz="1800" b="1" i="1"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KiActiv</a:t>
            </a:r>
            <a:r>
              <a:rPr lang="en-GB" sz="1800" b="1"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commission??). </a:t>
            </a:r>
            <a:r>
              <a:rPr lang="en-GB" sz="1800" dirty="0">
                <a:effectLst/>
                <a:latin typeface="Calibri" panose="020F0502020204030204" pitchFamily="34" charset="0"/>
                <a:ea typeface="Times New Roman" panose="02020603050405020304" pitchFamily="18" charset="0"/>
              </a:rPr>
              <a:t>Only </a:t>
            </a:r>
            <a:r>
              <a:rPr lang="en-GB" sz="1800" b="1" dirty="0">
                <a:effectLst/>
                <a:latin typeface="Calibri" panose="020F0502020204030204" pitchFamily="34" charset="0"/>
                <a:ea typeface="Times New Roman" panose="02020603050405020304" pitchFamily="18" charset="0"/>
              </a:rPr>
              <a:t>20.5% felt they have average or above ability </a:t>
            </a:r>
          </a:p>
          <a:p>
            <a:endParaRPr lang="en-GB"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Connected Medical Devices: </a:t>
            </a:r>
            <a:r>
              <a:rPr lang="en-GB" sz="1800" dirty="0">
                <a:effectLst/>
                <a:latin typeface="Calibri" panose="020F0502020204030204" pitchFamily="34" charset="0"/>
                <a:ea typeface="Times New Roman" panose="02020603050405020304" pitchFamily="18" charset="0"/>
              </a:rPr>
              <a:t>23.4% reported being completely unable to use connected medical devices to capture patient physical parameters (e.g. blood pressure or blood-oxygen saturation readings). 55% reported average or above ability.</a:t>
            </a:r>
          </a:p>
          <a:p>
            <a:endParaRPr lang="en-GB"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cameras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33.6% reported being completely unable to use digital camera technology to facilitate medical image capture and recording in electronic health records (EHR) (e.g. with patient’s consent, photographing a wound and uploading the digital image to the patient’s EHR for registered staff review).</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32.7% reported average or above ability to use digital camera technology to capture patient data. This is only one employee more than those reporting no ability at all. </a:t>
            </a:r>
            <a:endParaRPr lang="en-GB"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monitoring EHR:</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36.4% reported being completely unable to use remote monitoring of patient HER data (e.g. viewing clinical notes &amp; test results). 37.3 % reported average or above ability to use remoted monitor patient HER data.  Again, this is only one employee more than those reporting no ability at 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Image exchange portals: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40.4% reported being completely unable to use image exchange portals (IEP) to capture or view patient data. 26.6% reported average or above ability to use IEPs. </a:t>
            </a:r>
            <a:r>
              <a:rPr lang="en-GB" sz="1800" i="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Given the specialist nature of IEPs I do not think this is as great a training / development area as the numbers may suggest.</a:t>
            </a:r>
            <a:endParaRPr lang="en-GB" sz="1800" i="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working: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20.2% reported being completely unable to use remote working methods (e.g. laptops) to capture or view patient data whilst remote working (e.g. in patient’s homes or community settings). 56% reported average or above ability to capture and view patient data whilst remote working.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dirty="0">
              <a:effectLst/>
              <a:latin typeface="Calibri" panose="020F0502020204030204" pitchFamily="34"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i="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a:t>
            </a:r>
            <a:r>
              <a:rPr lang="en-GB"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i="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think the most surprising theme of this category of data, is that between 12.6% - 20.5% of participants reported that using each digital data capturing method was not applicable to them.</a:t>
            </a:r>
            <a:endParaRPr lang="en-GB" sz="18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1" dirty="0">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28</a:t>
            </a:fld>
            <a:endParaRPr lang="en-GB"/>
          </a:p>
        </p:txBody>
      </p:sp>
    </p:spTree>
    <p:extLst>
      <p:ext uri="{BB962C8B-B14F-4D97-AF65-F5344CB8AC3E}">
        <p14:creationId xmlns:p14="http://schemas.microsoft.com/office/powerpoint/2010/main" val="9280356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27</a:t>
            </a:r>
          </a:p>
          <a:p>
            <a:endParaRPr lang="en-GB" dirty="0"/>
          </a:p>
          <a:p>
            <a:r>
              <a:rPr lang="en-GB" dirty="0"/>
              <a:t>(PTO)</a:t>
            </a:r>
          </a:p>
        </p:txBody>
      </p:sp>
      <p:sp>
        <p:nvSpPr>
          <p:cNvPr id="4" name="Slide Number Placeholder 3"/>
          <p:cNvSpPr>
            <a:spLocks noGrp="1"/>
          </p:cNvSpPr>
          <p:nvPr>
            <p:ph type="sldNum" sz="quarter" idx="5"/>
          </p:nvPr>
        </p:nvSpPr>
        <p:spPr/>
        <p:txBody>
          <a:bodyPr/>
          <a:lstStyle/>
          <a:p>
            <a:fld id="{3422A9CF-425A-4693-B639-811DB1BC337C}" type="slidenum">
              <a:rPr lang="en-GB" smtClean="0"/>
              <a:t>29</a:t>
            </a:fld>
            <a:endParaRPr lang="en-GB"/>
          </a:p>
        </p:txBody>
      </p:sp>
    </p:spTree>
    <p:extLst>
      <p:ext uri="{BB962C8B-B14F-4D97-AF65-F5344CB8AC3E}">
        <p14:creationId xmlns:p14="http://schemas.microsoft.com/office/powerpoint/2010/main" val="3004899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27:</a:t>
            </a:r>
          </a:p>
          <a:p>
            <a:endParaRPr lang="en-GB" dirty="0"/>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Telephone: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14% reported no knowledge or understanding of role and benefits of virtual clinics via telephone. 57.2%      reported average or above knowledge and understanding.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Text-only messaging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14.7% reported no knowledge or understanding of role and benefits of virtual clinics via telephone. 52.3% reported average or above knowledge and understanding.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Online video platforms: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Only 8.3% reported no knowledge or understanding of role and benefits of virtual clinics via telephone. 59.6% reported average or above knowledge and understanding.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Interactive media platforms: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47.7% reported no knowledge or understanding of role and benefits of virtual clinics via telephone. 15.6% reported average or above knowledge and understanding.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Virtual reality / augmented reality platforms: </a:t>
            </a:r>
            <a:r>
              <a:rPr lang="en-GB"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46.8% reported no knowledge or understanding of role and benefits of virtual clinics via telephone. 15.3% reported average or above knowledge and understanding.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It is also worth noting that between 11% - 18.3% of participants reported that it was not applicable to them to have knowledge and understanding of the role and benefits of each platform for virtual clinics.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30</a:t>
            </a:fld>
            <a:endParaRPr lang="en-GB"/>
          </a:p>
        </p:txBody>
      </p:sp>
    </p:spTree>
    <p:extLst>
      <p:ext uri="{BB962C8B-B14F-4D97-AF65-F5344CB8AC3E}">
        <p14:creationId xmlns:p14="http://schemas.microsoft.com/office/powerpoint/2010/main" val="515456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28:</a:t>
            </a:r>
          </a:p>
          <a:p>
            <a:endParaRPr lang="en-GB" dirty="0"/>
          </a:p>
          <a:p>
            <a:r>
              <a:rPr lang="en-GB" sz="1800" dirty="0">
                <a:effectLst/>
                <a:latin typeface="Calibri" panose="020F0502020204030204" pitchFamily="34" charset="0"/>
                <a:ea typeface="Times New Roman" panose="02020603050405020304" pitchFamily="18" charset="0"/>
              </a:rPr>
              <a:t>Less than half, 46.3%, of our staff reported average or above knowledge and understanding of this. </a:t>
            </a: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31</a:t>
            </a:fld>
            <a:endParaRPr lang="en-GB"/>
          </a:p>
        </p:txBody>
      </p:sp>
    </p:spTree>
    <p:extLst>
      <p:ext uri="{BB962C8B-B14F-4D97-AF65-F5344CB8AC3E}">
        <p14:creationId xmlns:p14="http://schemas.microsoft.com/office/powerpoint/2010/main" val="149294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4:</a:t>
            </a:r>
          </a:p>
          <a:p>
            <a:r>
              <a:rPr lang="en-GB" dirty="0"/>
              <a:t>88.9% average &lt; ability</a:t>
            </a:r>
          </a:p>
          <a:p>
            <a:r>
              <a:rPr lang="en-GB" dirty="0"/>
              <a:t>55.9% above average ability</a:t>
            </a:r>
          </a:p>
          <a:p>
            <a:endParaRPr lang="en-GB" dirty="0"/>
          </a:p>
          <a:p>
            <a:r>
              <a:rPr lang="en-GB" sz="1800" dirty="0">
                <a:effectLst/>
                <a:latin typeface="Calibri" panose="020F0502020204030204" pitchFamily="34" charset="0"/>
                <a:ea typeface="Times New Roman" panose="02020603050405020304" pitchFamily="18" charset="0"/>
              </a:rPr>
              <a:t>This indicates that using digital platforms to deliver training could be an effective method of roll-out for the vast majority of our BSW workforce.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a:t>
            </a:fld>
            <a:endParaRPr lang="en-GB"/>
          </a:p>
        </p:txBody>
      </p:sp>
    </p:spTree>
    <p:extLst>
      <p:ext uri="{BB962C8B-B14F-4D97-AF65-F5344CB8AC3E}">
        <p14:creationId xmlns:p14="http://schemas.microsoft.com/office/powerpoint/2010/main" val="3372392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29:</a:t>
            </a:r>
          </a:p>
          <a:p>
            <a:endParaRPr lang="en-GB" dirty="0"/>
          </a:p>
          <a:p>
            <a:r>
              <a:rPr lang="en-GB" sz="1800" dirty="0">
                <a:effectLst/>
                <a:latin typeface="Calibri" panose="020F0502020204030204" pitchFamily="34" charset="0"/>
                <a:ea typeface="Times New Roman" panose="02020603050405020304" pitchFamily="18" charset="0"/>
              </a:rPr>
              <a:t> 64.8% reporting average or above ability </a:t>
            </a:r>
          </a:p>
          <a:p>
            <a:endParaRPr lang="en-GB" sz="1800" dirty="0">
              <a:effectLst/>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Interestingly, 8.3% felt this was not applicable to them, and a further 12% felt they had no ability at all. </a:t>
            </a:r>
            <a:r>
              <a:rPr lang="en-GB" sz="1800" dirty="0">
                <a:solidFill>
                  <a:srgbClr val="336600"/>
                </a:solidFill>
                <a:effectLst/>
                <a:latin typeface="Calibri" panose="020F0502020204030204" pitchFamily="34" charset="0"/>
                <a:ea typeface="Times New Roman" panose="02020603050405020304" pitchFamily="18" charset="0"/>
              </a:rPr>
              <a:t>This seems surprising given the shift to virtual delivery of many services since the COVID19 pandemic, particularly staff training.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32</a:t>
            </a:fld>
            <a:endParaRPr lang="en-GB"/>
          </a:p>
        </p:txBody>
      </p:sp>
    </p:spTree>
    <p:extLst>
      <p:ext uri="{BB962C8B-B14F-4D97-AF65-F5344CB8AC3E}">
        <p14:creationId xmlns:p14="http://schemas.microsoft.com/office/powerpoint/2010/main" val="28998548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33</a:t>
            </a:fld>
            <a:endParaRPr lang="en-GB"/>
          </a:p>
        </p:txBody>
      </p:sp>
    </p:spTree>
    <p:extLst>
      <p:ext uri="{BB962C8B-B14F-4D97-AF65-F5344CB8AC3E}">
        <p14:creationId xmlns:p14="http://schemas.microsoft.com/office/powerpoint/2010/main" val="85058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30:</a:t>
            </a:r>
          </a:p>
          <a:p>
            <a:endParaRPr lang="en-GB" dirty="0"/>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Main themes =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Training: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44/67 = 65.7% of participants that answered requested additional training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Online: 4/44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Video resources: 3/44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Face to face: 5/44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57200"/>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Workshops: 3/44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57200"/>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One to one: 2/44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57200"/>
            <a:r>
              <a:rPr lang="en-GB" sz="1800" dirty="0">
                <a:effectLst/>
                <a:latin typeface="Calibri" panose="020F0502020204030204" pitchFamily="34" charset="0"/>
                <a:ea typeface="Times New Roman" panose="02020603050405020304" pitchFamily="18" charset="0"/>
                <a:cs typeface="Times New Roman" panose="02020603050405020304" pitchFamily="18" charset="0"/>
              </a:rPr>
              <a:t>Unspecified: 39/44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Mentioned how people were ok in their current roles but would find it beneficial to embed the necessary digital skills in the inductions of any future roles. This was added to in another comment about how it would be really useful to have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training before you actually start your job</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i.e. during induction rather than weeks or months into their post.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57200"/>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Increased use / innovation roll-out: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9 / 67 = 13.4% of participants that answered requested further roll-out of digital health care technology/ use in their roles to enable them to practice and upskill their digital literacy,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“match the rest of the organisation *digital prescribing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and increase their opportunity for innovative digital advancement within their profession.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Signposting / Communication: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8/67 = 11.9% of participants that answered requested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Access to devices / software: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6/67 = 9% of participants that answered requested better access to computers/ digital devices and software to enable them to utilise, practice and further develop their digital literacy skills.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Protected Time: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6/67 = 9% of participants also answered protected time to complete training / familiarise themselves / update themselves around digital literacy skills.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34</a:t>
            </a:fld>
            <a:endParaRPr lang="en-GB"/>
          </a:p>
        </p:txBody>
      </p:sp>
    </p:spTree>
    <p:extLst>
      <p:ext uri="{BB962C8B-B14F-4D97-AF65-F5344CB8AC3E}">
        <p14:creationId xmlns:p14="http://schemas.microsoft.com/office/powerpoint/2010/main" val="10149960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31:</a:t>
            </a:r>
          </a:p>
          <a:p>
            <a:endParaRPr lang="en-GB" dirty="0"/>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There are 8 themes emerging from the free-text explanation from the 27 staff that reported difficulties or barriers to physically accessing digital devices, these were: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Limited number of computers/ phones / devices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10/27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Poor or temperamental internet connection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7/27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Limited/ not enough space to access computer/ device: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5/27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Faulty / broken laptops/ devices: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Slow software: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Poor or no mobile service:</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2/27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Health accessibility requirements not met: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2/27 (neurodiverse &amp; physical health reported)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Not enough software licences: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1/27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35</a:t>
            </a:fld>
            <a:endParaRPr lang="en-GB"/>
          </a:p>
        </p:txBody>
      </p:sp>
    </p:spTree>
    <p:extLst>
      <p:ext uri="{BB962C8B-B14F-4D97-AF65-F5344CB8AC3E}">
        <p14:creationId xmlns:p14="http://schemas.microsoft.com/office/powerpoint/2010/main" val="1457270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Limited number of computers/ phones / devices</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10/27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Poor or temperamental internet connection</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7/27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Limited/ not enough space to access computer/ device:</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5/27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Faulty / broken laptops/ devices: </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3/27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Slow software:</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3/27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Poor or no mobile service:</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2/27</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Health accessibility requirements not met: </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2/27 (neurodiverse &amp; physical health reported)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Not enough software licences:</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36</a:t>
            </a:fld>
            <a:endParaRPr lang="en-GB"/>
          </a:p>
        </p:txBody>
      </p:sp>
    </p:spTree>
    <p:extLst>
      <p:ext uri="{BB962C8B-B14F-4D97-AF65-F5344CB8AC3E}">
        <p14:creationId xmlns:p14="http://schemas.microsoft.com/office/powerpoint/2010/main" val="2747255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40</a:t>
            </a:fld>
            <a:endParaRPr lang="en-GB"/>
          </a:p>
        </p:txBody>
      </p:sp>
    </p:spTree>
    <p:extLst>
      <p:ext uri="{BB962C8B-B14F-4D97-AF65-F5344CB8AC3E}">
        <p14:creationId xmlns:p14="http://schemas.microsoft.com/office/powerpoint/2010/main" val="643301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43</a:t>
            </a:fld>
            <a:endParaRPr lang="en-GB"/>
          </a:p>
        </p:txBody>
      </p:sp>
    </p:spTree>
    <p:extLst>
      <p:ext uri="{BB962C8B-B14F-4D97-AF65-F5344CB8AC3E}">
        <p14:creationId xmlns:p14="http://schemas.microsoft.com/office/powerpoint/2010/main" val="3251136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5:</a:t>
            </a:r>
          </a:p>
          <a:p>
            <a:r>
              <a:rPr lang="en-GB" dirty="0"/>
              <a:t>85.3% average &lt; ability</a:t>
            </a:r>
          </a:p>
          <a:p>
            <a:r>
              <a:rPr lang="en-GB" dirty="0"/>
              <a:t>50.4% above average ability</a:t>
            </a:r>
          </a:p>
          <a:p>
            <a:endParaRPr lang="en-GB" dirty="0"/>
          </a:p>
          <a:p>
            <a:r>
              <a:rPr lang="en-GB" sz="1800" dirty="0">
                <a:effectLst/>
                <a:latin typeface="Calibri" panose="020F0502020204030204" pitchFamily="34" charset="0"/>
                <a:ea typeface="Times New Roman" panose="02020603050405020304" pitchFamily="18" charset="0"/>
              </a:rPr>
              <a:t>This indicates that using digital platforms to deliver training could be an effective method of roll-out for the vast majority of our BSW workforce. </a:t>
            </a:r>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4</a:t>
            </a:fld>
            <a:endParaRPr lang="en-GB"/>
          </a:p>
        </p:txBody>
      </p:sp>
    </p:spTree>
    <p:extLst>
      <p:ext uri="{BB962C8B-B14F-4D97-AF65-F5344CB8AC3E}">
        <p14:creationId xmlns:p14="http://schemas.microsoft.com/office/powerpoint/2010/main" val="176900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Attitude of </a:t>
            </a:r>
            <a:r>
              <a:rPr lang="en-GB" b="1" dirty="0"/>
              <a:t>professional field</a:t>
            </a:r>
          </a:p>
          <a:p>
            <a:endParaRPr lang="en-GB" dirty="0"/>
          </a:p>
          <a:p>
            <a:r>
              <a:rPr lang="en-GB" dirty="0"/>
              <a:t>75.9% average &lt; awareness</a:t>
            </a:r>
          </a:p>
        </p:txBody>
      </p:sp>
      <p:sp>
        <p:nvSpPr>
          <p:cNvPr id="4" name="Slide Number Placeholder 3"/>
          <p:cNvSpPr>
            <a:spLocks noGrp="1"/>
          </p:cNvSpPr>
          <p:nvPr>
            <p:ph type="sldNum" sz="quarter" idx="5"/>
          </p:nvPr>
        </p:nvSpPr>
        <p:spPr/>
        <p:txBody>
          <a:bodyPr/>
          <a:lstStyle/>
          <a:p>
            <a:fld id="{3422A9CF-425A-4693-B639-811DB1BC337C}" type="slidenum">
              <a:rPr lang="en-GB" smtClean="0"/>
              <a:t>5</a:t>
            </a:fld>
            <a:endParaRPr lang="en-GB"/>
          </a:p>
        </p:txBody>
      </p:sp>
    </p:spTree>
    <p:extLst>
      <p:ext uri="{BB962C8B-B14F-4D97-AF65-F5344CB8AC3E}">
        <p14:creationId xmlns:p14="http://schemas.microsoft.com/office/powerpoint/2010/main" val="100289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Attitude of </a:t>
            </a:r>
            <a:r>
              <a:rPr lang="en-GB" b="1" dirty="0"/>
              <a:t>professional field</a:t>
            </a:r>
          </a:p>
          <a:p>
            <a:endParaRPr lang="en-GB" dirty="0"/>
          </a:p>
          <a:p>
            <a:r>
              <a:rPr lang="en-GB" dirty="0"/>
              <a:t>71.5% average &lt; demonstrate</a:t>
            </a:r>
          </a:p>
        </p:txBody>
      </p:sp>
      <p:sp>
        <p:nvSpPr>
          <p:cNvPr id="4" name="Slide Number Placeholder 3"/>
          <p:cNvSpPr>
            <a:spLocks noGrp="1"/>
          </p:cNvSpPr>
          <p:nvPr>
            <p:ph type="sldNum" sz="quarter" idx="5"/>
          </p:nvPr>
        </p:nvSpPr>
        <p:spPr/>
        <p:txBody>
          <a:bodyPr/>
          <a:lstStyle/>
          <a:p>
            <a:fld id="{3422A9CF-425A-4693-B639-811DB1BC337C}" type="slidenum">
              <a:rPr lang="en-GB" smtClean="0"/>
              <a:t>6</a:t>
            </a:fld>
            <a:endParaRPr lang="en-GB"/>
          </a:p>
        </p:txBody>
      </p:sp>
    </p:spTree>
    <p:extLst>
      <p:ext uri="{BB962C8B-B14F-4D97-AF65-F5344CB8AC3E}">
        <p14:creationId xmlns:p14="http://schemas.microsoft.com/office/powerpoint/2010/main" val="1479834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8:</a:t>
            </a:r>
          </a:p>
          <a:p>
            <a:r>
              <a:rPr lang="en-GB" dirty="0"/>
              <a:t>78.7% average &lt; ability</a:t>
            </a:r>
          </a:p>
          <a:p>
            <a:endParaRPr lang="en-GB" dirty="0"/>
          </a:p>
          <a:p>
            <a:r>
              <a:rPr lang="en-GB" dirty="0"/>
              <a:t>However</a:t>
            </a:r>
          </a:p>
          <a:p>
            <a:endParaRPr lang="en-GB" dirty="0"/>
          </a:p>
          <a:p>
            <a:r>
              <a:rPr lang="en-GB" b="1" dirty="0"/>
              <a:t>7.4% not at all!</a:t>
            </a:r>
          </a:p>
          <a:p>
            <a:r>
              <a:rPr lang="en-GB" b="1" dirty="0"/>
              <a:t>8.3% &lt; average 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5.6% report no requirement</a:t>
            </a:r>
            <a:r>
              <a:rPr lang="en-GB" dirty="0"/>
              <a:t>! This is despite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recommendation from NHS England that </a:t>
            </a:r>
            <a:r>
              <a:rPr lang="en-GB" sz="1800" b="1" i="1" dirty="0">
                <a:effectLst/>
                <a:latin typeface="Calibri" panose="020F0502020204030204" pitchFamily="34" charset="0"/>
                <a:ea typeface="Times New Roman" panose="02020603050405020304" pitchFamily="18" charset="0"/>
                <a:cs typeface="Times New Roman" panose="02020603050405020304" pitchFamily="18" charset="0"/>
              </a:rPr>
              <a:t>“AHP services as a minimum should be aiming to capture their records, assessments and care plans digitally in a format that supports their service, partner services and patient/service user needs. This is a core foundation for developing digitally mature AHP services.”</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[11].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 digital framework for AHPs,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pg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10,  </a:t>
            </a:r>
            <a:r>
              <a:rPr lang="en-GB"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3"/>
              </a:rPr>
              <a:t>NHS England » A Digital Framework for Allied Health Professionals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t>
            </a: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Worsened by following slide….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(100% have simple computer skills)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2A9CF-425A-4693-B639-811DB1BC337C}" type="slidenum">
              <a:rPr lang="en-GB" smtClean="0"/>
              <a:t>7</a:t>
            </a:fld>
            <a:endParaRPr lang="en-GB"/>
          </a:p>
        </p:txBody>
      </p:sp>
    </p:spTree>
    <p:extLst>
      <p:ext uri="{BB962C8B-B14F-4D97-AF65-F5344CB8AC3E}">
        <p14:creationId xmlns:p14="http://schemas.microsoft.com/office/powerpoint/2010/main" val="2616603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9:</a:t>
            </a:r>
          </a:p>
          <a:p>
            <a:endParaRPr lang="en-GB" dirty="0"/>
          </a:p>
          <a:p>
            <a:r>
              <a:rPr lang="en-GB" b="1" dirty="0"/>
              <a:t>100% report at least some ability with simple computer skills!</a:t>
            </a:r>
          </a:p>
          <a:p>
            <a:endParaRPr lang="en-GB" b="1" dirty="0"/>
          </a:p>
          <a:p>
            <a:r>
              <a:rPr lang="en-GB" b="1" dirty="0"/>
              <a:t>92.7% average&lt;</a:t>
            </a:r>
          </a:p>
        </p:txBody>
      </p:sp>
      <p:sp>
        <p:nvSpPr>
          <p:cNvPr id="4" name="Slide Number Placeholder 3"/>
          <p:cNvSpPr>
            <a:spLocks noGrp="1"/>
          </p:cNvSpPr>
          <p:nvPr>
            <p:ph type="sldNum" sz="quarter" idx="5"/>
          </p:nvPr>
        </p:nvSpPr>
        <p:spPr/>
        <p:txBody>
          <a:bodyPr/>
          <a:lstStyle/>
          <a:p>
            <a:fld id="{3422A9CF-425A-4693-B639-811DB1BC337C}" type="slidenum">
              <a:rPr lang="en-GB" smtClean="0"/>
              <a:t>8</a:t>
            </a:fld>
            <a:endParaRPr lang="en-GB"/>
          </a:p>
        </p:txBody>
      </p:sp>
    </p:spTree>
    <p:extLst>
      <p:ext uri="{BB962C8B-B14F-4D97-AF65-F5344CB8AC3E}">
        <p14:creationId xmlns:p14="http://schemas.microsoft.com/office/powerpoint/2010/main" val="3963764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10:</a:t>
            </a:r>
          </a:p>
          <a:p>
            <a:endParaRPr lang="en-GB" dirty="0"/>
          </a:p>
          <a:p>
            <a:r>
              <a:rPr lang="en-GB" dirty="0"/>
              <a:t>85% average &lt; ability </a:t>
            </a:r>
          </a:p>
        </p:txBody>
      </p:sp>
      <p:sp>
        <p:nvSpPr>
          <p:cNvPr id="4" name="Slide Number Placeholder 3"/>
          <p:cNvSpPr>
            <a:spLocks noGrp="1"/>
          </p:cNvSpPr>
          <p:nvPr>
            <p:ph type="sldNum" sz="quarter" idx="5"/>
          </p:nvPr>
        </p:nvSpPr>
        <p:spPr/>
        <p:txBody>
          <a:bodyPr/>
          <a:lstStyle/>
          <a:p>
            <a:fld id="{3422A9CF-425A-4693-B639-811DB1BC337C}" type="slidenum">
              <a:rPr lang="en-GB" smtClean="0"/>
              <a:t>9</a:t>
            </a:fld>
            <a:endParaRPr lang="en-GB"/>
          </a:p>
        </p:txBody>
      </p:sp>
    </p:spTree>
    <p:extLst>
      <p:ext uri="{BB962C8B-B14F-4D97-AF65-F5344CB8AC3E}">
        <p14:creationId xmlns:p14="http://schemas.microsoft.com/office/powerpoint/2010/main" val="1687776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8E3B-8FDA-F07D-5720-785EDB52A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F320BB-8A33-A925-6D05-0DB7E5F40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D9B20B-3734-ADA9-1D37-6A263CD78361}"/>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56E450B5-ECBD-D82F-40D1-31F0C4B08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989F51-E661-C0FF-14C4-38D62723F10C}"/>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208972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298D-4CB6-22A1-1B35-108059D557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693F28-220E-CC41-9BF6-C1B77BF61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094E6-2E1A-1C18-556A-83B19B105D88}"/>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FA4A2276-758D-2A59-E4D8-70AC325F15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107C7-1443-2E0F-2639-C92DC8893C85}"/>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81053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B2CB09-2B2F-819C-7613-7A700C31A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B4B1CA-BFAF-624E-8EAF-1602EEC90D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92DE0F-3E5A-50B4-C3B6-FF788C9A2CE3}"/>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85F1DB9A-69D4-5A67-91B7-C7C1160A21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7A99C-2252-2495-D115-89BCD80A915A}"/>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61467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6EDF-D1E9-A669-BD2B-D2C2EF1DE4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CEC6C1-621D-86DE-BD86-F402C3F36B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6E5F4-66B7-011B-BBCA-64D2CEC9C1AF}"/>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8BC0C783-28E6-6A14-6EB6-0A60BE480A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FF3427-EC8C-424A-DD34-EB62154BFEC8}"/>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5990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9E4C-5A83-2F82-738F-C5BB4649C1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41F827-B42B-4B14-44E8-93DB0D8495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8D3D81-2FFD-CF4C-D487-5EBC489F2142}"/>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B73025F5-3526-0991-951F-579CA1BC45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1C5F5-1595-7E39-22D8-441279567611}"/>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335143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3EBF1-ADA0-E403-EBA2-76D5348E9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5386A7-5177-E4E7-75E3-90BA7B519C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1F06C2-12F7-9396-E3FF-FEB444C5A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36CA56-34F2-999A-85AF-7E05C3E6B48C}"/>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6" name="Footer Placeholder 5">
            <a:extLst>
              <a:ext uri="{FF2B5EF4-FFF2-40B4-BE49-F238E27FC236}">
                <a16:creationId xmlns:a16="http://schemas.microsoft.com/office/drawing/2014/main" id="{A98527AF-A2FA-92C8-B756-96E2FAF32F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A8E406-8203-15CC-BFF1-21FA37742C82}"/>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145142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008AD-0721-81B7-FF5B-1B273F2298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AB03B8-559C-1662-F3CA-476F519C7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E818AE-802D-A8BE-5350-2EB2B949A1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9132EE-3AF8-84DE-DF52-8B18F80FCF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E05583-3DA9-A45A-F20F-59E8D50C4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15D6B7-5C2F-92A1-6B5B-9A2FC380C49F}"/>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8" name="Footer Placeholder 7">
            <a:extLst>
              <a:ext uri="{FF2B5EF4-FFF2-40B4-BE49-F238E27FC236}">
                <a16:creationId xmlns:a16="http://schemas.microsoft.com/office/drawing/2014/main" id="{70450C9B-25D7-7E72-84DB-76D3C4EC39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FE2669-0999-55C9-A490-DFBDAB703426}"/>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182845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9A23-F440-B8E0-362F-8B1B71046B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703B2F-F7DC-5AB7-7D22-1F48A2FFA663}"/>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4" name="Footer Placeholder 3">
            <a:extLst>
              <a:ext uri="{FF2B5EF4-FFF2-40B4-BE49-F238E27FC236}">
                <a16:creationId xmlns:a16="http://schemas.microsoft.com/office/drawing/2014/main" id="{2DAE2452-E452-7663-6C30-B80322F0F8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12A246-60CB-FA40-9167-E9B44D532595}"/>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338948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F8E7D-E01C-20DA-34AD-DB9C6FE7F16A}"/>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3" name="Footer Placeholder 2">
            <a:extLst>
              <a:ext uri="{FF2B5EF4-FFF2-40B4-BE49-F238E27FC236}">
                <a16:creationId xmlns:a16="http://schemas.microsoft.com/office/drawing/2014/main" id="{128F4C8E-79E9-EE16-D8CE-60DBA718B8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F41637-A79C-E8AF-513E-07CE8741DD5E}"/>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2503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29E2-C3B3-A063-EFC7-2A501B83A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2495FC-09C0-1943-F119-810123F8A4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3F8379-7DB4-8379-DDFD-AA66C0F1D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FFCE8F-6FD5-EE08-A0D5-B936ABB29092}"/>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6" name="Footer Placeholder 5">
            <a:extLst>
              <a:ext uri="{FF2B5EF4-FFF2-40B4-BE49-F238E27FC236}">
                <a16:creationId xmlns:a16="http://schemas.microsoft.com/office/drawing/2014/main" id="{BC3D1902-EE6C-9C2C-6516-F28852486C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00FB99-7F8E-B502-90B7-75E0094D1F70}"/>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79577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82C1-43BD-2E45-4A01-E1AEFA479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BBAEA8-EAA8-C849-E471-07F51AF71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EBCC57-A923-67FC-2747-CE0CFD826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DE9F70-6A69-2DBE-79EB-B0552D8343A0}"/>
              </a:ext>
            </a:extLst>
          </p:cNvPr>
          <p:cNvSpPr>
            <a:spLocks noGrp="1"/>
          </p:cNvSpPr>
          <p:nvPr>
            <p:ph type="dt" sz="half" idx="10"/>
          </p:nvPr>
        </p:nvSpPr>
        <p:spPr/>
        <p:txBody>
          <a:bodyPr/>
          <a:lstStyle/>
          <a:p>
            <a:fld id="{17396334-E1BB-4116-9654-693275BC779A}" type="datetimeFigureOut">
              <a:rPr lang="en-GB" smtClean="0"/>
              <a:t>23/05/2023</a:t>
            </a:fld>
            <a:endParaRPr lang="en-GB"/>
          </a:p>
        </p:txBody>
      </p:sp>
      <p:sp>
        <p:nvSpPr>
          <p:cNvPr id="6" name="Footer Placeholder 5">
            <a:extLst>
              <a:ext uri="{FF2B5EF4-FFF2-40B4-BE49-F238E27FC236}">
                <a16:creationId xmlns:a16="http://schemas.microsoft.com/office/drawing/2014/main" id="{23175D2B-F082-9AB4-51C5-1F6CCDC1CB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E7E3D8-73E5-D289-2AE5-A2274399CE7A}"/>
              </a:ext>
            </a:extLst>
          </p:cNvPr>
          <p:cNvSpPr>
            <a:spLocks noGrp="1"/>
          </p:cNvSpPr>
          <p:nvPr>
            <p:ph type="sldNum" sz="quarter" idx="12"/>
          </p:nvPr>
        </p:nvSpPr>
        <p:spPr/>
        <p:txBody>
          <a:bodyPr/>
          <a:lstStyle/>
          <a:p>
            <a:fld id="{6F522874-510D-4F20-B02C-3A82C677F840}" type="slidenum">
              <a:rPr lang="en-GB" smtClean="0"/>
              <a:t>‹#›</a:t>
            </a:fld>
            <a:endParaRPr lang="en-GB"/>
          </a:p>
        </p:txBody>
      </p:sp>
    </p:spTree>
    <p:extLst>
      <p:ext uri="{BB962C8B-B14F-4D97-AF65-F5344CB8AC3E}">
        <p14:creationId xmlns:p14="http://schemas.microsoft.com/office/powerpoint/2010/main" val="54763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148368-28E3-D56A-E090-1629D7E9BF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86BEC2-DFD4-78B3-8F6D-C146813141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39B6FD-90FC-5377-417D-839B48483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6334-E1BB-4116-9654-693275BC779A}" type="datetimeFigureOut">
              <a:rPr lang="en-GB" smtClean="0"/>
              <a:t>23/05/2023</a:t>
            </a:fld>
            <a:endParaRPr lang="en-GB"/>
          </a:p>
        </p:txBody>
      </p:sp>
      <p:sp>
        <p:nvSpPr>
          <p:cNvPr id="5" name="Footer Placeholder 4">
            <a:extLst>
              <a:ext uri="{FF2B5EF4-FFF2-40B4-BE49-F238E27FC236}">
                <a16:creationId xmlns:a16="http://schemas.microsoft.com/office/drawing/2014/main" id="{71838178-5350-C504-3468-0A438552EC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73733D-0FFD-5574-FC4A-538B76BB1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22874-510D-4F20-B02C-3A82C677F840}" type="slidenum">
              <a:rPr lang="en-GB" smtClean="0"/>
              <a:t>‹#›</a:t>
            </a:fld>
            <a:endParaRPr lang="en-GB"/>
          </a:p>
        </p:txBody>
      </p:sp>
    </p:spTree>
    <p:extLst>
      <p:ext uri="{BB962C8B-B14F-4D97-AF65-F5344CB8AC3E}">
        <p14:creationId xmlns:p14="http://schemas.microsoft.com/office/powerpoint/2010/main" val="214965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whc.legal@nhs.net" TargetMode="External"/><Relationship Id="rId2" Type="http://schemas.openxmlformats.org/officeDocument/2006/relationships/hyperlink" Target="https://gbr01.safelinks.protection.outlook.com/?url=https%3A%2F%2Fwiltshirehealthandcare.nhs.uk%2Fabout-us%2Ffreedom-of-information%2F&amp;data=05%7C01%7Crachel.churchman%40nhs.net%7C9e7b171a9cb6431653a208db57870006%7C37c354b285b047f5b22207b48d774ee3%7C0%7C0%7C638200009545122455%7CUnknown%7CTWFpbGZsb3d8eyJWIjoiMC4wLjAwMDAiLCJQIjoiV2luMzIiLCJBTiI6Ik1haWwiLCJXVCI6Mn0%3D%7C3000%7C%7C%7C&amp;sdata=tUDZlJIRzrMppUsYdPEPsg6c04KzYgET7xfzEBaSx%2Bg%3D&amp;reserved=0" TargetMode="External"/><Relationship Id="rId1" Type="http://schemas.openxmlformats.org/officeDocument/2006/relationships/slideLayout" Target="../slideLayouts/slideLayout2.xml"/><Relationship Id="rId5" Type="http://schemas.openxmlformats.org/officeDocument/2006/relationships/hyperlink" Target="mailto:Rachel.Davis@ghc.nhs.uk" TargetMode="External"/><Relationship Id="rId4" Type="http://schemas.openxmlformats.org/officeDocument/2006/relationships/hyperlink" Target="mailto:Rachel.Churchman@nhs.net"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426086-6BA5-5CA6-43EA-253675FF7092}"/>
              </a:ext>
            </a:extLst>
          </p:cNvPr>
          <p:cNvSpPr>
            <a:spLocks noGrp="1"/>
          </p:cNvSpPr>
          <p:nvPr>
            <p:ph type="ctrTitle"/>
          </p:nvPr>
        </p:nvSpPr>
        <p:spPr>
          <a:xfrm>
            <a:off x="1524003" y="1999615"/>
            <a:ext cx="9144000" cy="2764028"/>
          </a:xfrm>
        </p:spPr>
        <p:txBody>
          <a:bodyPr anchor="ctr">
            <a:normAutofit fontScale="90000"/>
          </a:bodyPr>
          <a:lstStyle/>
          <a:p>
            <a:r>
              <a:rPr lang="en-GB" sz="7200" dirty="0"/>
              <a:t>AHP Support Worker</a:t>
            </a:r>
            <a:br>
              <a:rPr lang="en-GB" sz="7200" dirty="0"/>
            </a:br>
            <a:r>
              <a:rPr lang="en-GB" sz="7200" dirty="0"/>
              <a:t>Digital Literacy</a:t>
            </a:r>
            <a:br>
              <a:rPr lang="en-GB" sz="7200" dirty="0"/>
            </a:br>
            <a:r>
              <a:rPr lang="en-GB" sz="7200" dirty="0"/>
              <a:t>BSW</a:t>
            </a:r>
          </a:p>
        </p:txBody>
      </p:sp>
      <p:sp>
        <p:nvSpPr>
          <p:cNvPr id="3" name="Subtitle 2">
            <a:extLst>
              <a:ext uri="{FF2B5EF4-FFF2-40B4-BE49-F238E27FC236}">
                <a16:creationId xmlns:a16="http://schemas.microsoft.com/office/drawing/2014/main" id="{8918000E-FF49-C182-4454-3F287A86831A}"/>
              </a:ext>
            </a:extLst>
          </p:cNvPr>
          <p:cNvSpPr>
            <a:spLocks noGrp="1"/>
          </p:cNvSpPr>
          <p:nvPr>
            <p:ph type="subTitle" idx="1"/>
          </p:nvPr>
        </p:nvSpPr>
        <p:spPr>
          <a:xfrm>
            <a:off x="1966912" y="5645150"/>
            <a:ext cx="8258176" cy="631825"/>
          </a:xfrm>
        </p:spPr>
        <p:txBody>
          <a:bodyPr anchor="ctr">
            <a:normAutofit fontScale="62500" lnSpcReduction="20000"/>
          </a:bodyPr>
          <a:lstStyle/>
          <a:p>
            <a:r>
              <a:rPr lang="en-GB" sz="2900" dirty="0"/>
              <a:t>Rachel Davis (née Churchman)</a:t>
            </a:r>
          </a:p>
          <a:p>
            <a:r>
              <a:rPr lang="en-GB" sz="2800" dirty="0"/>
              <a:t>May 2023</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214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873415-06C7-1672-B656-736BC576ABAA}"/>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100" kern="1200">
                <a:solidFill>
                  <a:schemeClr val="tx1"/>
                </a:solidFill>
                <a:latin typeface="+mj-lt"/>
                <a:ea typeface="+mj-ea"/>
                <a:cs typeface="+mj-cs"/>
              </a:rPr>
              <a:t>Values &amp; behaviours towards digital &amp; technological innovation</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53">
            <a:extLst>
              <a:ext uri="{FF2B5EF4-FFF2-40B4-BE49-F238E27FC236}">
                <a16:creationId xmlns:a16="http://schemas.microsoft.com/office/drawing/2014/main" id="{00000000-0008-0000-0A00-00000A000000}"/>
              </a:ext>
            </a:extLst>
          </p:cNvPr>
          <p:cNvGraphicFramePr>
            <a:graphicFrameLocks/>
          </p:cNvGraphicFramePr>
          <p:nvPr>
            <p:extLst>
              <p:ext uri="{D42A27DB-BD31-4B8C-83A1-F6EECF244321}">
                <p14:modId xmlns:p14="http://schemas.microsoft.com/office/powerpoint/2010/main" val="1566559883"/>
              </p:ext>
            </p:extLst>
          </p:nvPr>
        </p:nvGraphicFramePr>
        <p:xfrm>
          <a:off x="4054642" y="18288"/>
          <a:ext cx="7814270" cy="6839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8393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4AFFD4-7185-0B38-EBA4-CB1A69FD82E1}"/>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Engagement of others towards digital innovation</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93">
            <a:extLst>
              <a:ext uri="{FF2B5EF4-FFF2-40B4-BE49-F238E27FC236}">
                <a16:creationId xmlns:a16="http://schemas.microsoft.com/office/drawing/2014/main" id="{00000000-0008-0000-0B00-00000B000000}"/>
              </a:ext>
            </a:extLst>
          </p:cNvPr>
          <p:cNvGraphicFramePr>
            <a:graphicFrameLocks/>
          </p:cNvGraphicFramePr>
          <p:nvPr>
            <p:extLst>
              <p:ext uri="{D42A27DB-BD31-4B8C-83A1-F6EECF244321}">
                <p14:modId xmlns:p14="http://schemas.microsoft.com/office/powerpoint/2010/main" val="2852358995"/>
              </p:ext>
            </p:extLst>
          </p:nvPr>
        </p:nvGraphicFramePr>
        <p:xfrm>
          <a:off x="4102768" y="0"/>
          <a:ext cx="7766144"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359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59A5E0-1193-9D3E-8678-49C4C4A71025}"/>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600" kern="1200">
                <a:solidFill>
                  <a:schemeClr val="tx1"/>
                </a:solidFill>
                <a:latin typeface="+mj-lt"/>
                <a:ea typeface="+mj-ea"/>
                <a:cs typeface="+mj-cs"/>
              </a:rPr>
              <a:t>Signposting to digital health training:</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99">
            <a:extLst>
              <a:ext uri="{FF2B5EF4-FFF2-40B4-BE49-F238E27FC236}">
                <a16:creationId xmlns:a16="http://schemas.microsoft.com/office/drawing/2014/main" id="{00000000-0008-0000-0C00-00000C000000}"/>
              </a:ext>
            </a:extLst>
          </p:cNvPr>
          <p:cNvGraphicFramePr>
            <a:graphicFrameLocks/>
          </p:cNvGraphicFramePr>
          <p:nvPr>
            <p:extLst>
              <p:ext uri="{D42A27DB-BD31-4B8C-83A1-F6EECF244321}">
                <p14:modId xmlns:p14="http://schemas.microsoft.com/office/powerpoint/2010/main" val="2909330846"/>
              </p:ext>
            </p:extLst>
          </p:nvPr>
        </p:nvGraphicFramePr>
        <p:xfrm>
          <a:off x="4210691" y="0"/>
          <a:ext cx="7820887"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6295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C0E12D-9973-9108-6332-46F34F60053B}"/>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100" kern="1200">
                <a:solidFill>
                  <a:schemeClr val="tx1"/>
                </a:solidFill>
                <a:latin typeface="+mj-lt"/>
                <a:ea typeface="+mj-ea"/>
                <a:cs typeface="+mj-cs"/>
              </a:rPr>
              <a:t>Records of digital competency:</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144">
            <a:extLst>
              <a:ext uri="{FF2B5EF4-FFF2-40B4-BE49-F238E27FC236}">
                <a16:creationId xmlns:a16="http://schemas.microsoft.com/office/drawing/2014/main" id="{00000000-0008-0000-0D00-00000D000000}"/>
              </a:ext>
            </a:extLst>
          </p:cNvPr>
          <p:cNvGraphicFramePr>
            <a:graphicFrameLocks/>
          </p:cNvGraphicFramePr>
          <p:nvPr>
            <p:extLst>
              <p:ext uri="{D42A27DB-BD31-4B8C-83A1-F6EECF244321}">
                <p14:modId xmlns:p14="http://schemas.microsoft.com/office/powerpoint/2010/main" val="1889376071"/>
              </p:ext>
            </p:extLst>
          </p:nvPr>
        </p:nvGraphicFramePr>
        <p:xfrm>
          <a:off x="4102768" y="186730"/>
          <a:ext cx="7964906" cy="66712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433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5F4501-1FE2-3ADB-A2F0-5198B63CCBEE}"/>
              </a:ext>
            </a:extLst>
          </p:cNvPr>
          <p:cNvSpPr>
            <a:spLocks noGrp="1"/>
          </p:cNvSpPr>
          <p:nvPr>
            <p:ph type="title"/>
          </p:nvPr>
        </p:nvSpPr>
        <p:spPr>
          <a:xfrm>
            <a:off x="686834" y="1153572"/>
            <a:ext cx="3200400" cy="4461163"/>
          </a:xfrm>
        </p:spPr>
        <p:txBody>
          <a:bodyPr>
            <a:normAutofit/>
          </a:bodyPr>
          <a:lstStyle/>
          <a:p>
            <a:r>
              <a:rPr lang="en-GB">
                <a:solidFill>
                  <a:srgbClr val="FFFFFF"/>
                </a:solidFill>
              </a:rPr>
              <a:t>Domain 7:</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210D9D1-63AD-99CF-7288-DF27906C4A87}"/>
              </a:ext>
            </a:extLst>
          </p:cNvPr>
          <p:cNvSpPr>
            <a:spLocks noGrp="1"/>
          </p:cNvSpPr>
          <p:nvPr>
            <p:ph idx="1"/>
          </p:nvPr>
        </p:nvSpPr>
        <p:spPr>
          <a:xfrm>
            <a:off x="4447308" y="591344"/>
            <a:ext cx="6906491" cy="5585619"/>
          </a:xfrm>
        </p:spPr>
        <p:txBody>
          <a:bodyPr anchor="ctr">
            <a:normAutofit/>
          </a:bodyPr>
          <a:lstStyle/>
          <a:p>
            <a:pPr marL="0" indent="0">
              <a:buNone/>
            </a:pPr>
            <a:endParaRPr lang="en-GB"/>
          </a:p>
          <a:p>
            <a:pPr marL="0" indent="0">
              <a:buNone/>
            </a:pPr>
            <a:endParaRPr lang="en-GB"/>
          </a:p>
          <a:p>
            <a:pPr marL="0" indent="0">
              <a:buNone/>
            </a:pPr>
            <a:r>
              <a:rPr lang="en-GB"/>
              <a:t>This section looked at the participant’s abilities to perform personal professional digital functions e.g. payslips, rotas, occupational health, personal details etc.</a:t>
            </a:r>
          </a:p>
        </p:txBody>
      </p:sp>
    </p:spTree>
    <p:extLst>
      <p:ext uri="{BB962C8B-B14F-4D97-AF65-F5344CB8AC3E}">
        <p14:creationId xmlns:p14="http://schemas.microsoft.com/office/powerpoint/2010/main" val="3012549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820A3DF5-B02C-EC75-D7CF-552E7FF40E4A}"/>
              </a:ext>
            </a:extLst>
          </p:cNvPr>
          <p:cNvSpPr>
            <a:spLocks noGrp="1"/>
          </p:cNvSpPr>
          <p:nvPr>
            <p:ph type="title"/>
          </p:nvPr>
        </p:nvSpPr>
        <p:spPr>
          <a:xfrm>
            <a:off x="228600" y="639193"/>
            <a:ext cx="3982092" cy="3573516"/>
          </a:xfrm>
        </p:spPr>
        <p:txBody>
          <a:bodyPr vert="horz" lIns="91440" tIns="45720" rIns="91440" bIns="45720" rtlCol="0" anchor="b">
            <a:normAutofit/>
          </a:bodyPr>
          <a:lstStyle/>
          <a:p>
            <a:r>
              <a:rPr lang="en-US" sz="6600" kern="1200" dirty="0">
                <a:solidFill>
                  <a:schemeClr val="tx1"/>
                </a:solidFill>
                <a:latin typeface="+mj-lt"/>
                <a:ea typeface="+mj-ea"/>
                <a:cs typeface="+mj-cs"/>
              </a:rPr>
              <a:t>ESR Knowledge</a:t>
            </a:r>
          </a:p>
        </p:txBody>
      </p:sp>
      <p:sp>
        <p:nvSpPr>
          <p:cNvPr id="1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18507160">
            <a:extLst>
              <a:ext uri="{FF2B5EF4-FFF2-40B4-BE49-F238E27FC236}">
                <a16:creationId xmlns:a16="http://schemas.microsoft.com/office/drawing/2014/main" id="{00000000-0008-0000-0E00-00000E000000}"/>
              </a:ext>
            </a:extLst>
          </p:cNvPr>
          <p:cNvGraphicFramePr>
            <a:graphicFrameLocks/>
          </p:cNvGraphicFramePr>
          <p:nvPr>
            <p:extLst>
              <p:ext uri="{D42A27DB-BD31-4B8C-83A1-F6EECF244321}">
                <p14:modId xmlns:p14="http://schemas.microsoft.com/office/powerpoint/2010/main" val="3396003304"/>
              </p:ext>
            </p:extLst>
          </p:nvPr>
        </p:nvGraphicFramePr>
        <p:xfrm>
          <a:off x="4210692" y="276726"/>
          <a:ext cx="7658220" cy="63045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960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6C7F3CE-F6C0-8793-5BA0-BA4E8BB4FD89}"/>
              </a:ext>
            </a:extLst>
          </p:cNvPr>
          <p:cNvGraphicFramePr>
            <a:graphicFrameLocks noGrp="1"/>
          </p:cNvGraphicFramePr>
          <p:nvPr>
            <p:ph idx="1"/>
            <p:extLst>
              <p:ext uri="{D42A27DB-BD31-4B8C-83A1-F6EECF244321}">
                <p14:modId xmlns:p14="http://schemas.microsoft.com/office/powerpoint/2010/main" val="1892291270"/>
              </p:ext>
            </p:extLst>
          </p:nvPr>
        </p:nvGraphicFramePr>
        <p:xfrm>
          <a:off x="838200" y="204536"/>
          <a:ext cx="10515600" cy="6653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711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487820-29EA-B666-AAD2-A1B77C1FD3D1}"/>
              </a:ext>
            </a:extLst>
          </p:cNvPr>
          <p:cNvSpPr>
            <a:spLocks noGrp="1"/>
          </p:cNvSpPr>
          <p:nvPr>
            <p:ph type="title"/>
          </p:nvPr>
        </p:nvSpPr>
        <p:spPr>
          <a:xfrm>
            <a:off x="323088" y="640080"/>
            <a:ext cx="4210692" cy="3573516"/>
          </a:xfrm>
        </p:spPr>
        <p:txBody>
          <a:bodyPr vert="horz" lIns="91440" tIns="45720" rIns="91440" bIns="45720" rtlCol="0" anchor="b">
            <a:normAutofit/>
          </a:bodyPr>
          <a:lstStyle/>
          <a:p>
            <a:r>
              <a:rPr lang="en-US" sz="6100" kern="1200" dirty="0">
                <a:solidFill>
                  <a:schemeClr val="tx1"/>
                </a:solidFill>
                <a:latin typeface="+mj-lt"/>
                <a:ea typeface="+mj-ea"/>
                <a:cs typeface="+mj-cs"/>
              </a:rPr>
              <a:t>E-roster knowledge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00000000-0008-0000-1000-000010000000}"/>
              </a:ext>
            </a:extLst>
          </p:cNvPr>
          <p:cNvGraphicFramePr/>
          <p:nvPr>
            <p:extLst>
              <p:ext uri="{D42A27DB-BD31-4B8C-83A1-F6EECF244321}">
                <p14:modId xmlns:p14="http://schemas.microsoft.com/office/powerpoint/2010/main" val="343550613"/>
              </p:ext>
            </p:extLst>
          </p:nvPr>
        </p:nvGraphicFramePr>
        <p:xfrm>
          <a:off x="4183641" y="144379"/>
          <a:ext cx="7778175" cy="65692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594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33ADC-90CE-C4E5-7917-63856F8A66CA}"/>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E-roster use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174">
            <a:extLst>
              <a:ext uri="{FF2B5EF4-FFF2-40B4-BE49-F238E27FC236}">
                <a16:creationId xmlns:a16="http://schemas.microsoft.com/office/drawing/2014/main" id="{00000000-0008-0000-1100-000011000000}"/>
              </a:ext>
            </a:extLst>
          </p:cNvPr>
          <p:cNvGraphicFramePr>
            <a:graphicFrameLocks/>
          </p:cNvGraphicFramePr>
          <p:nvPr>
            <p:extLst>
              <p:ext uri="{D42A27DB-BD31-4B8C-83A1-F6EECF244321}">
                <p14:modId xmlns:p14="http://schemas.microsoft.com/office/powerpoint/2010/main" val="1205891496"/>
              </p:ext>
            </p:extLst>
          </p:nvPr>
        </p:nvGraphicFramePr>
        <p:xfrm>
          <a:off x="3531450" y="264696"/>
          <a:ext cx="8434136" cy="6593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270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191FF-2FEC-23ED-B5CF-874C1B2D5E36}"/>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Occupational Health &amp; Wellbeing Access:</a:t>
            </a:r>
          </a:p>
        </p:txBody>
      </p:sp>
      <p:graphicFrame>
        <p:nvGraphicFramePr>
          <p:cNvPr id="4" name="Chart 3">
            <a:extLst>
              <a:ext uri="{FF2B5EF4-FFF2-40B4-BE49-F238E27FC236}">
                <a16:creationId xmlns:a16="http://schemas.microsoft.com/office/drawing/2014/main" id="{00000000-0008-0000-1200-000012000000}"/>
              </a:ext>
            </a:extLst>
          </p:cNvPr>
          <p:cNvGraphicFramePr/>
          <p:nvPr/>
        </p:nvGraphicFramePr>
        <p:xfrm>
          <a:off x="3220872" y="639193"/>
          <a:ext cx="9071121" cy="59744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885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7AE737-0213-9BCA-9F1F-A21DF6E238E8}"/>
              </a:ext>
            </a:extLst>
          </p:cNvPr>
          <p:cNvSpPr>
            <a:spLocks noGrp="1"/>
          </p:cNvSpPr>
          <p:nvPr>
            <p:ph type="title"/>
          </p:nvPr>
        </p:nvSpPr>
        <p:spPr>
          <a:xfrm>
            <a:off x="686834" y="1153572"/>
            <a:ext cx="3200400" cy="4461163"/>
          </a:xfrm>
        </p:spPr>
        <p:txBody>
          <a:bodyPr>
            <a:normAutofit/>
          </a:bodyPr>
          <a:lstStyle/>
          <a:p>
            <a:r>
              <a:rPr lang="en-GB">
                <a:solidFill>
                  <a:srgbClr val="FFFFFF"/>
                </a:solidFill>
              </a:rPr>
              <a:t>Domain 1:</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E10C26-298A-7D4D-3E45-05F12E037DE2}"/>
              </a:ext>
            </a:extLst>
          </p:cNvPr>
          <p:cNvSpPr>
            <a:spLocks noGrp="1"/>
          </p:cNvSpPr>
          <p:nvPr>
            <p:ph idx="1"/>
          </p:nvPr>
        </p:nvSpPr>
        <p:spPr>
          <a:xfrm>
            <a:off x="4447308" y="591344"/>
            <a:ext cx="6906491" cy="5585619"/>
          </a:xfrm>
        </p:spPr>
        <p:txBody>
          <a:bodyPr anchor="ctr">
            <a:normAutofit/>
          </a:bodyPr>
          <a:lstStyle/>
          <a:p>
            <a:r>
              <a:rPr lang="en-GB"/>
              <a:t>General digital understanding, attitudes and basic abilities within their profession</a:t>
            </a:r>
          </a:p>
          <a:p>
            <a:r>
              <a:rPr lang="en-GB"/>
              <a:t> Including ability to learn, competencies, continued professional development (CPD) and use of electronic health records (EHRs).</a:t>
            </a:r>
          </a:p>
        </p:txBody>
      </p:sp>
    </p:spTree>
    <p:extLst>
      <p:ext uri="{BB962C8B-B14F-4D97-AF65-F5344CB8AC3E}">
        <p14:creationId xmlns:p14="http://schemas.microsoft.com/office/powerpoint/2010/main" val="1343627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807A0D-087E-E6EC-DA54-627D94C256F8}"/>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Domain 9:</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9568D1-D953-A31E-49E1-99B27383B290}"/>
              </a:ext>
            </a:extLst>
          </p:cNvPr>
          <p:cNvSpPr>
            <a:spLocks noGrp="1"/>
          </p:cNvSpPr>
          <p:nvPr>
            <p:ph idx="1"/>
          </p:nvPr>
        </p:nvSpPr>
        <p:spPr>
          <a:xfrm>
            <a:off x="4447308" y="591344"/>
            <a:ext cx="6906491" cy="5585619"/>
          </a:xfrm>
        </p:spPr>
        <p:txBody>
          <a:bodyPr anchor="ctr">
            <a:normAutofit/>
          </a:bodyPr>
          <a:lstStyle/>
          <a:p>
            <a:endParaRPr lang="en-GB" dirty="0"/>
          </a:p>
        </p:txBody>
      </p:sp>
    </p:spTree>
    <p:extLst>
      <p:ext uri="{BB962C8B-B14F-4D97-AF65-F5344CB8AC3E}">
        <p14:creationId xmlns:p14="http://schemas.microsoft.com/office/powerpoint/2010/main" val="3909365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8502D6-8937-3353-8CE7-A1F64E2DFB1F}"/>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Booking patients online: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00">
            <a:extLst>
              <a:ext uri="{FF2B5EF4-FFF2-40B4-BE49-F238E27FC236}">
                <a16:creationId xmlns:a16="http://schemas.microsoft.com/office/drawing/2014/main" id="{00000000-0008-0000-1300-000013000000}"/>
              </a:ext>
            </a:extLst>
          </p:cNvPr>
          <p:cNvGraphicFramePr>
            <a:graphicFrameLocks/>
          </p:cNvGraphicFramePr>
          <p:nvPr>
            <p:extLst>
              <p:ext uri="{D42A27DB-BD31-4B8C-83A1-F6EECF244321}">
                <p14:modId xmlns:p14="http://schemas.microsoft.com/office/powerpoint/2010/main" val="1689794238"/>
              </p:ext>
            </p:extLst>
          </p:nvPr>
        </p:nvGraphicFramePr>
        <p:xfrm>
          <a:off x="4210691" y="264695"/>
          <a:ext cx="7760729" cy="643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3025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D1E487-A9B2-F902-B122-2243ABE3DA05}"/>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dirty="0">
                <a:solidFill>
                  <a:schemeClr val="tx1"/>
                </a:solidFill>
                <a:latin typeface="+mj-lt"/>
                <a:ea typeface="+mj-ea"/>
                <a:cs typeface="+mj-cs"/>
              </a:rPr>
              <a:t>Clinically assured digital material knowledge: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08">
            <a:extLst>
              <a:ext uri="{FF2B5EF4-FFF2-40B4-BE49-F238E27FC236}">
                <a16:creationId xmlns:a16="http://schemas.microsoft.com/office/drawing/2014/main" id="{00000000-0008-0000-1400-000014000000}"/>
              </a:ext>
            </a:extLst>
          </p:cNvPr>
          <p:cNvGraphicFramePr>
            <a:graphicFrameLocks/>
          </p:cNvGraphicFramePr>
          <p:nvPr>
            <p:extLst>
              <p:ext uri="{D42A27DB-BD31-4B8C-83A1-F6EECF244321}">
                <p14:modId xmlns:p14="http://schemas.microsoft.com/office/powerpoint/2010/main" val="3716168836"/>
              </p:ext>
            </p:extLst>
          </p:nvPr>
        </p:nvGraphicFramePr>
        <p:xfrm>
          <a:off x="4230925" y="-99140"/>
          <a:ext cx="7940842" cy="7056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7037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296B38-C7A0-03CE-0E94-6E7CDEEA2A48}"/>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600" kern="1200">
                <a:solidFill>
                  <a:schemeClr val="tx1"/>
                </a:solidFill>
                <a:latin typeface="+mj-lt"/>
                <a:ea typeface="+mj-ea"/>
                <a:cs typeface="+mj-cs"/>
              </a:rPr>
              <a:t>Signposting patients to digital resources: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17">
            <a:extLst>
              <a:ext uri="{FF2B5EF4-FFF2-40B4-BE49-F238E27FC236}">
                <a16:creationId xmlns:a16="http://schemas.microsoft.com/office/drawing/2014/main" id="{00000000-0008-0000-1500-000015000000}"/>
              </a:ext>
            </a:extLst>
          </p:cNvPr>
          <p:cNvGraphicFramePr>
            <a:graphicFrameLocks/>
          </p:cNvGraphicFramePr>
          <p:nvPr>
            <p:extLst>
              <p:ext uri="{D42A27DB-BD31-4B8C-83A1-F6EECF244321}">
                <p14:modId xmlns:p14="http://schemas.microsoft.com/office/powerpoint/2010/main" val="1544876421"/>
              </p:ext>
            </p:extLst>
          </p:nvPr>
        </p:nvGraphicFramePr>
        <p:xfrm>
          <a:off x="3846166" y="102027"/>
          <a:ext cx="8398042"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745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AF123D-9737-96BC-D576-437074A5BC89}"/>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Identifying non-clinically assured digital material:</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20">
            <a:extLst>
              <a:ext uri="{FF2B5EF4-FFF2-40B4-BE49-F238E27FC236}">
                <a16:creationId xmlns:a16="http://schemas.microsoft.com/office/drawing/2014/main" id="{00000000-0008-0000-1600-000016000000}"/>
              </a:ext>
            </a:extLst>
          </p:cNvPr>
          <p:cNvGraphicFramePr>
            <a:graphicFrameLocks/>
          </p:cNvGraphicFramePr>
          <p:nvPr>
            <p:extLst>
              <p:ext uri="{D42A27DB-BD31-4B8C-83A1-F6EECF244321}">
                <p14:modId xmlns:p14="http://schemas.microsoft.com/office/powerpoint/2010/main" val="854626467"/>
              </p:ext>
            </p:extLst>
          </p:nvPr>
        </p:nvGraphicFramePr>
        <p:xfrm>
          <a:off x="4367463" y="0"/>
          <a:ext cx="8274839" cy="68397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303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CFB63C-2078-06DE-32C0-EFA7EFAAFAF1}"/>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100" kern="1200">
                <a:solidFill>
                  <a:schemeClr val="tx1"/>
                </a:solidFill>
                <a:latin typeface="+mj-lt"/>
                <a:ea typeface="+mj-ea"/>
                <a:cs typeface="+mj-cs"/>
              </a:rPr>
              <a:t>Recommending mobile health apps: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28">
            <a:extLst>
              <a:ext uri="{FF2B5EF4-FFF2-40B4-BE49-F238E27FC236}">
                <a16:creationId xmlns:a16="http://schemas.microsoft.com/office/drawing/2014/main" id="{00000000-0008-0000-1700-000017000000}"/>
              </a:ext>
            </a:extLst>
          </p:cNvPr>
          <p:cNvGraphicFramePr>
            <a:graphicFrameLocks/>
          </p:cNvGraphicFramePr>
          <p:nvPr>
            <p:extLst>
              <p:ext uri="{D42A27DB-BD31-4B8C-83A1-F6EECF244321}">
                <p14:modId xmlns:p14="http://schemas.microsoft.com/office/powerpoint/2010/main" val="1869211640"/>
              </p:ext>
            </p:extLst>
          </p:nvPr>
        </p:nvGraphicFramePr>
        <p:xfrm>
          <a:off x="4339028" y="-108284"/>
          <a:ext cx="7852971" cy="7062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81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2A5A86-C373-0C51-FFE1-5B7C8D46F2AA}"/>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Digital psychological therapies: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58">
            <a:extLst>
              <a:ext uri="{FF2B5EF4-FFF2-40B4-BE49-F238E27FC236}">
                <a16:creationId xmlns:a16="http://schemas.microsoft.com/office/drawing/2014/main" id="{00000000-0008-0000-1800-000018000000}"/>
              </a:ext>
            </a:extLst>
          </p:cNvPr>
          <p:cNvGraphicFramePr>
            <a:graphicFrameLocks/>
          </p:cNvGraphicFramePr>
          <p:nvPr>
            <p:extLst>
              <p:ext uri="{D42A27DB-BD31-4B8C-83A1-F6EECF244321}">
                <p14:modId xmlns:p14="http://schemas.microsoft.com/office/powerpoint/2010/main" val="2646689603"/>
              </p:ext>
            </p:extLst>
          </p:nvPr>
        </p:nvGraphicFramePr>
        <p:xfrm>
          <a:off x="4210692" y="0"/>
          <a:ext cx="7981308"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58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5D40125-5776-5C01-188F-156E0CF1F368}"/>
              </a:ext>
            </a:extLst>
          </p:cNvPr>
          <p:cNvSpPr>
            <a:spLocks noGrp="1"/>
          </p:cNvSpPr>
          <p:nvPr>
            <p:ph type="title"/>
          </p:nvPr>
        </p:nvSpPr>
        <p:spPr>
          <a:xfrm>
            <a:off x="638881" y="457201"/>
            <a:ext cx="10909640" cy="1832654"/>
          </a:xfrm>
        </p:spPr>
        <p:txBody>
          <a:bodyPr vert="horz" lIns="91440" tIns="45720" rIns="91440" bIns="45720" rtlCol="0" anchor="b">
            <a:normAutofit/>
          </a:bodyPr>
          <a:lstStyle/>
          <a:p>
            <a:pPr algn="ctr"/>
            <a:r>
              <a:rPr lang="en-US" sz="6600" kern="1200" dirty="0">
                <a:solidFill>
                  <a:schemeClr val="tx1"/>
                </a:solidFill>
                <a:latin typeface="+mj-lt"/>
                <a:ea typeface="+mj-ea"/>
                <a:cs typeface="+mj-cs"/>
              </a:rPr>
              <a:t>Capturing data digitally:</a:t>
            </a:r>
          </a:p>
        </p:txBody>
      </p:sp>
      <p:sp>
        <p:nvSpPr>
          <p:cNvPr id="11"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7453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273">
            <a:extLst>
              <a:ext uri="{FF2B5EF4-FFF2-40B4-BE49-F238E27FC236}">
                <a16:creationId xmlns:a16="http://schemas.microsoft.com/office/drawing/2014/main" id="{A1B73BAD-0EE1-8DE8-9B98-14F51A642B5C}"/>
              </a:ext>
            </a:extLst>
          </p:cNvPr>
          <p:cNvGraphicFramePr>
            <a:graphicFrameLocks/>
          </p:cNvGraphicFramePr>
          <p:nvPr>
            <p:extLst>
              <p:ext uri="{D42A27DB-BD31-4B8C-83A1-F6EECF244321}">
                <p14:modId xmlns:p14="http://schemas.microsoft.com/office/powerpoint/2010/main" val="179111291"/>
              </p:ext>
            </p:extLst>
          </p:nvPr>
        </p:nvGraphicFramePr>
        <p:xfrm>
          <a:off x="990600" y="914400"/>
          <a:ext cx="10134600" cy="49688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8150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847F5D-C3E7-380C-4FD9-22791EC39362}"/>
              </a:ext>
            </a:extLst>
          </p:cNvPr>
          <p:cNvSpPr>
            <a:spLocks noGrp="1"/>
          </p:cNvSpPr>
          <p:nvPr>
            <p:ph type="title"/>
          </p:nvPr>
        </p:nvSpPr>
        <p:spPr>
          <a:xfrm>
            <a:off x="638881" y="457201"/>
            <a:ext cx="10909640" cy="1832654"/>
          </a:xfrm>
        </p:spPr>
        <p:txBody>
          <a:bodyPr vert="horz" lIns="91440" tIns="45720" rIns="91440" bIns="45720" rtlCol="0" anchor="b">
            <a:normAutofit/>
          </a:bodyPr>
          <a:lstStyle/>
          <a:p>
            <a:pPr algn="ctr"/>
            <a:r>
              <a:rPr lang="en-US" sz="6600" kern="1200">
                <a:solidFill>
                  <a:schemeClr val="tx1"/>
                </a:solidFill>
                <a:latin typeface="+mj-lt"/>
                <a:ea typeface="+mj-ea"/>
                <a:cs typeface="+mj-cs"/>
              </a:rPr>
              <a:t>Virtual clinics:</a:t>
            </a:r>
          </a:p>
        </p:txBody>
      </p:sp>
      <p:sp>
        <p:nvSpPr>
          <p:cNvPr id="11"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790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B26868-7AFB-4B15-B1B9-C9DF52BD29B6}"/>
              </a:ext>
            </a:extLst>
          </p:cNvPr>
          <p:cNvSpPr>
            <a:spLocks noGrp="1"/>
          </p:cNvSpPr>
          <p:nvPr>
            <p:ph type="title"/>
          </p:nvPr>
        </p:nvSpPr>
        <p:spPr>
          <a:xfrm>
            <a:off x="638882" y="639193"/>
            <a:ext cx="3571810" cy="3573516"/>
          </a:xfrm>
        </p:spPr>
        <p:txBody>
          <a:bodyPr vert="horz" lIns="91440" tIns="45720" rIns="91440" bIns="45720" rtlCol="0" anchor="b">
            <a:normAutofit fontScale="90000"/>
          </a:bodyPr>
          <a:lstStyle/>
          <a:p>
            <a:r>
              <a:rPr lang="en-US" sz="5100" dirty="0"/>
              <a:t>Facilitating digital learning in yourself and others</a:t>
            </a:r>
            <a:r>
              <a:rPr lang="en-US" sz="5100" kern="1200" dirty="0">
                <a:solidFill>
                  <a:schemeClr val="tx1"/>
                </a:solidFill>
                <a:latin typeface="+mj-lt"/>
                <a:ea typeface="+mj-ea"/>
                <a:cs typeface="+mj-cs"/>
              </a:rPr>
              <a:t>:</a:t>
            </a:r>
          </a:p>
        </p:txBody>
      </p:sp>
      <p:sp>
        <p:nvSpPr>
          <p:cNvPr id="19"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6861">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393676342"/>
              </p:ext>
            </p:extLst>
          </p:nvPr>
        </p:nvGraphicFramePr>
        <p:xfrm>
          <a:off x="3030914" y="195917"/>
          <a:ext cx="8920996" cy="615514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a:extLst>
              <a:ext uri="{FF2B5EF4-FFF2-40B4-BE49-F238E27FC236}">
                <a16:creationId xmlns:a16="http://schemas.microsoft.com/office/drawing/2014/main" id="{6DFB4ED1-859E-3E2F-E5FD-430FC7ED0003}"/>
              </a:ext>
            </a:extLst>
          </p:cNvPr>
          <p:cNvPicPr>
            <a:picLocks noChangeAspect="1"/>
          </p:cNvPicPr>
          <p:nvPr/>
        </p:nvPicPr>
        <p:blipFill>
          <a:blip r:embed="rId4"/>
          <a:stretch>
            <a:fillRect/>
          </a:stretch>
        </p:blipFill>
        <p:spPr>
          <a:xfrm>
            <a:off x="412975" y="836091"/>
            <a:ext cx="3797717" cy="4445792"/>
          </a:xfrm>
          <a:prstGeom prst="rect">
            <a:avLst/>
          </a:prstGeom>
        </p:spPr>
      </p:pic>
    </p:spTree>
    <p:extLst>
      <p:ext uri="{BB962C8B-B14F-4D97-AF65-F5344CB8AC3E}">
        <p14:creationId xmlns:p14="http://schemas.microsoft.com/office/powerpoint/2010/main" val="2095254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364">
            <a:extLst>
              <a:ext uri="{FF2B5EF4-FFF2-40B4-BE49-F238E27FC236}">
                <a16:creationId xmlns:a16="http://schemas.microsoft.com/office/drawing/2014/main" id="{B01F1E26-D1E9-B40D-BF79-E475D64C873F}"/>
              </a:ext>
            </a:extLst>
          </p:cNvPr>
          <p:cNvGraphicFramePr>
            <a:graphicFrameLocks/>
          </p:cNvGraphicFramePr>
          <p:nvPr>
            <p:extLst>
              <p:ext uri="{D42A27DB-BD31-4B8C-83A1-F6EECF244321}">
                <p14:modId xmlns:p14="http://schemas.microsoft.com/office/powerpoint/2010/main" val="80192096"/>
              </p:ext>
            </p:extLst>
          </p:nvPr>
        </p:nvGraphicFramePr>
        <p:xfrm>
          <a:off x="990600" y="914400"/>
          <a:ext cx="10134600" cy="49688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622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BF174-EC1A-34BD-F813-4C63F375FADB}"/>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dirty="0">
                <a:solidFill>
                  <a:schemeClr val="tx1"/>
                </a:solidFill>
                <a:latin typeface="+mj-lt"/>
                <a:ea typeface="+mj-ea"/>
                <a:cs typeface="+mj-cs"/>
              </a:rPr>
              <a:t>Problems &amp; Limitations of virtual clinics awareness: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a:extLst>
              <a:ext uri="{FF2B5EF4-FFF2-40B4-BE49-F238E27FC236}">
                <a16:creationId xmlns:a16="http://schemas.microsoft.com/office/drawing/2014/main" id="{00000000-0008-0000-1B00-00001B000000}"/>
              </a:ext>
            </a:extLst>
          </p:cNvPr>
          <p:cNvGraphicFramePr/>
          <p:nvPr>
            <p:extLst>
              <p:ext uri="{D42A27DB-BD31-4B8C-83A1-F6EECF244321}">
                <p14:modId xmlns:p14="http://schemas.microsoft.com/office/powerpoint/2010/main" val="775527825"/>
              </p:ext>
            </p:extLst>
          </p:nvPr>
        </p:nvGraphicFramePr>
        <p:xfrm>
          <a:off x="3492500" y="1"/>
          <a:ext cx="8699500" cy="67891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8928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BEDDF1-5503-B5DC-114E-20A873A31AAD}"/>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100" kern="1200">
                <a:solidFill>
                  <a:schemeClr val="tx1"/>
                </a:solidFill>
                <a:latin typeface="+mj-lt"/>
                <a:ea typeface="+mj-ea"/>
                <a:cs typeface="+mj-cs"/>
              </a:rPr>
              <a:t>Online communication:</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372">
            <a:extLst>
              <a:ext uri="{FF2B5EF4-FFF2-40B4-BE49-F238E27FC236}">
                <a16:creationId xmlns:a16="http://schemas.microsoft.com/office/drawing/2014/main" id="{00000000-0008-0000-1C00-00001C000000}"/>
              </a:ext>
            </a:extLst>
          </p:cNvPr>
          <p:cNvGraphicFramePr>
            <a:graphicFrameLocks/>
          </p:cNvGraphicFramePr>
          <p:nvPr>
            <p:extLst>
              <p:ext uri="{D42A27DB-BD31-4B8C-83A1-F6EECF244321}">
                <p14:modId xmlns:p14="http://schemas.microsoft.com/office/powerpoint/2010/main" val="2369553979"/>
              </p:ext>
            </p:extLst>
          </p:nvPr>
        </p:nvGraphicFramePr>
        <p:xfrm>
          <a:off x="4435030" y="120316"/>
          <a:ext cx="7844950" cy="67376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5574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9F0765-31E7-A02C-85DB-607D4EA71F22}"/>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Additional Insight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CE4BB9D-58F7-8709-2A2C-655A080D5682}"/>
              </a:ext>
            </a:extLst>
          </p:cNvPr>
          <p:cNvSpPr>
            <a:spLocks noGrp="1"/>
          </p:cNvSpPr>
          <p:nvPr>
            <p:ph idx="1"/>
          </p:nvPr>
        </p:nvSpPr>
        <p:spPr>
          <a:xfrm>
            <a:off x="4447308" y="591344"/>
            <a:ext cx="6906491" cy="5585619"/>
          </a:xfrm>
        </p:spPr>
        <p:txBody>
          <a:bodyPr anchor="ctr">
            <a:normAutofit/>
          </a:bodyPr>
          <a:lstStyle/>
          <a:p>
            <a:endParaRPr lang="en-GB" dirty="0"/>
          </a:p>
        </p:txBody>
      </p:sp>
    </p:spTree>
    <p:extLst>
      <p:ext uri="{BB962C8B-B14F-4D97-AF65-F5344CB8AC3E}">
        <p14:creationId xmlns:p14="http://schemas.microsoft.com/office/powerpoint/2010/main" val="2711953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21FF7-1B15-AEED-670F-BBE74BA8F830}"/>
              </a:ext>
            </a:extLst>
          </p:cNvPr>
          <p:cNvSpPr>
            <a:spLocks noGrp="1"/>
          </p:cNvSpPr>
          <p:nvPr>
            <p:ph type="title"/>
          </p:nvPr>
        </p:nvSpPr>
        <p:spPr/>
        <p:txBody>
          <a:bodyPr/>
          <a:lstStyle/>
          <a:p>
            <a:pPr algn="ctr"/>
            <a:r>
              <a:rPr lang="en-GB" dirty="0"/>
              <a:t>What would you find useful to widen your digital knowledge?</a:t>
            </a:r>
          </a:p>
        </p:txBody>
      </p:sp>
      <p:sp>
        <p:nvSpPr>
          <p:cNvPr id="4" name="Rectangle 3">
            <a:extLst>
              <a:ext uri="{FF2B5EF4-FFF2-40B4-BE49-F238E27FC236}">
                <a16:creationId xmlns:a16="http://schemas.microsoft.com/office/drawing/2014/main" id="{BB12ED94-DD10-8890-F8E8-30AB544E5520}"/>
              </a:ext>
            </a:extLst>
          </p:cNvPr>
          <p:cNvSpPr/>
          <p:nvPr/>
        </p:nvSpPr>
        <p:spPr>
          <a:xfrm rot="20870942">
            <a:off x="763357" y="1812967"/>
            <a:ext cx="247753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Training</a:t>
            </a:r>
          </a:p>
        </p:txBody>
      </p:sp>
      <p:sp>
        <p:nvSpPr>
          <p:cNvPr id="5" name="Rectangle 4">
            <a:extLst>
              <a:ext uri="{FF2B5EF4-FFF2-40B4-BE49-F238E27FC236}">
                <a16:creationId xmlns:a16="http://schemas.microsoft.com/office/drawing/2014/main" id="{C8773B0D-A349-DF7D-003F-0CE3F08CBECC}"/>
              </a:ext>
            </a:extLst>
          </p:cNvPr>
          <p:cNvSpPr/>
          <p:nvPr/>
        </p:nvSpPr>
        <p:spPr>
          <a:xfrm>
            <a:off x="1007291" y="5685867"/>
            <a:ext cx="9686113"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Increase use / innovation roll out</a:t>
            </a:r>
          </a:p>
        </p:txBody>
      </p:sp>
      <p:sp>
        <p:nvSpPr>
          <p:cNvPr id="6" name="Rectangle 5">
            <a:extLst>
              <a:ext uri="{FF2B5EF4-FFF2-40B4-BE49-F238E27FC236}">
                <a16:creationId xmlns:a16="http://schemas.microsoft.com/office/drawing/2014/main" id="{4BD88D82-4983-9B06-4AB3-BB45342A8C11}"/>
              </a:ext>
            </a:extLst>
          </p:cNvPr>
          <p:cNvSpPr/>
          <p:nvPr/>
        </p:nvSpPr>
        <p:spPr>
          <a:xfrm rot="953990">
            <a:off x="8209921" y="1906821"/>
            <a:ext cx="366183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Signposting </a:t>
            </a:r>
          </a:p>
        </p:txBody>
      </p:sp>
      <p:sp>
        <p:nvSpPr>
          <p:cNvPr id="7" name="Rectangle 6">
            <a:extLst>
              <a:ext uri="{FF2B5EF4-FFF2-40B4-BE49-F238E27FC236}">
                <a16:creationId xmlns:a16="http://schemas.microsoft.com/office/drawing/2014/main" id="{D0779DA7-116C-1684-0C63-3D60154B8876}"/>
              </a:ext>
            </a:extLst>
          </p:cNvPr>
          <p:cNvSpPr/>
          <p:nvPr/>
        </p:nvSpPr>
        <p:spPr>
          <a:xfrm rot="21114601">
            <a:off x="7011271" y="3581117"/>
            <a:ext cx="473796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Communication</a:t>
            </a:r>
          </a:p>
        </p:txBody>
      </p:sp>
      <p:sp>
        <p:nvSpPr>
          <p:cNvPr id="8" name="Rectangle 7">
            <a:extLst>
              <a:ext uri="{FF2B5EF4-FFF2-40B4-BE49-F238E27FC236}">
                <a16:creationId xmlns:a16="http://schemas.microsoft.com/office/drawing/2014/main" id="{7891EC04-49BA-A0AE-B8ED-67BE308B9D19}"/>
              </a:ext>
            </a:extLst>
          </p:cNvPr>
          <p:cNvSpPr/>
          <p:nvPr/>
        </p:nvSpPr>
        <p:spPr>
          <a:xfrm rot="21237990">
            <a:off x="-12011" y="2852416"/>
            <a:ext cx="828816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Access to devices / software</a:t>
            </a:r>
          </a:p>
        </p:txBody>
      </p:sp>
      <p:sp>
        <p:nvSpPr>
          <p:cNvPr id="9" name="Rectangle 8">
            <a:extLst>
              <a:ext uri="{FF2B5EF4-FFF2-40B4-BE49-F238E27FC236}">
                <a16:creationId xmlns:a16="http://schemas.microsoft.com/office/drawing/2014/main" id="{AABB97AE-3640-099C-3EA3-B7F2658285F7}"/>
              </a:ext>
            </a:extLst>
          </p:cNvPr>
          <p:cNvSpPr/>
          <p:nvPr/>
        </p:nvSpPr>
        <p:spPr>
          <a:xfrm rot="287158">
            <a:off x="2229077" y="4323833"/>
            <a:ext cx="446333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Protected time</a:t>
            </a:r>
          </a:p>
        </p:txBody>
      </p:sp>
    </p:spTree>
    <p:extLst>
      <p:ext uri="{BB962C8B-B14F-4D97-AF65-F5344CB8AC3E}">
        <p14:creationId xmlns:p14="http://schemas.microsoft.com/office/powerpoint/2010/main" val="352824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4AE2AD-8AAC-4A2B-0DC4-2FC655170F00}"/>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3600" kern="1200" dirty="0">
                <a:solidFill>
                  <a:schemeClr val="tx1"/>
                </a:solidFill>
                <a:latin typeface="+mj-lt"/>
                <a:ea typeface="+mj-ea"/>
                <a:cs typeface="+mj-cs"/>
              </a:rPr>
              <a:t>Do you have any difficulties / barriers to physically accessing the necessary digital devices? </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hart 2">
            <a:extLst>
              <a:ext uri="{FF2B5EF4-FFF2-40B4-BE49-F238E27FC236}">
                <a16:creationId xmlns:a16="http://schemas.microsoft.com/office/drawing/2014/main" id="{00000000-0008-0000-1E00-00001D000000}"/>
              </a:ext>
            </a:extLst>
          </p:cNvPr>
          <p:cNvGraphicFramePr/>
          <p:nvPr>
            <p:extLst>
              <p:ext uri="{D42A27DB-BD31-4B8C-83A1-F6EECF244321}">
                <p14:modId xmlns:p14="http://schemas.microsoft.com/office/powerpoint/2010/main" val="2725097317"/>
              </p:ext>
            </p:extLst>
          </p:nvPr>
        </p:nvGraphicFramePr>
        <p:xfrm>
          <a:off x="4510535" y="347093"/>
          <a:ext cx="7567165" cy="62767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3255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8298-7DD6-15BB-14E6-8639C5E496E9}"/>
              </a:ext>
            </a:extLst>
          </p:cNvPr>
          <p:cNvSpPr/>
          <p:nvPr/>
        </p:nvSpPr>
        <p:spPr>
          <a:xfrm rot="20686137">
            <a:off x="-177377" y="337103"/>
            <a:ext cx="4683503"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Limited devices</a:t>
            </a:r>
          </a:p>
        </p:txBody>
      </p:sp>
      <p:sp>
        <p:nvSpPr>
          <p:cNvPr id="7" name="Rectangle 6">
            <a:extLst>
              <a:ext uri="{FF2B5EF4-FFF2-40B4-BE49-F238E27FC236}">
                <a16:creationId xmlns:a16="http://schemas.microsoft.com/office/drawing/2014/main" id="{02B78938-7EBA-44CC-02AE-81D4C6D67B80}"/>
              </a:ext>
            </a:extLst>
          </p:cNvPr>
          <p:cNvSpPr/>
          <p:nvPr/>
        </p:nvSpPr>
        <p:spPr>
          <a:xfrm rot="590990">
            <a:off x="7762381" y="187565"/>
            <a:ext cx="4683503" cy="1754326"/>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Poor internet connection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8" name="Rectangle 7">
            <a:extLst>
              <a:ext uri="{FF2B5EF4-FFF2-40B4-BE49-F238E27FC236}">
                <a16:creationId xmlns:a16="http://schemas.microsoft.com/office/drawing/2014/main" id="{30747BC9-6F2A-9DAA-36BF-58CCCCF01BAB}"/>
              </a:ext>
            </a:extLst>
          </p:cNvPr>
          <p:cNvSpPr/>
          <p:nvPr/>
        </p:nvSpPr>
        <p:spPr>
          <a:xfrm>
            <a:off x="-303994" y="5032155"/>
            <a:ext cx="7531026" cy="1754326"/>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Limited/ not enough space to access devices</a:t>
            </a:r>
          </a:p>
        </p:txBody>
      </p:sp>
      <p:sp>
        <p:nvSpPr>
          <p:cNvPr id="9" name="Rectangle 8">
            <a:extLst>
              <a:ext uri="{FF2B5EF4-FFF2-40B4-BE49-F238E27FC236}">
                <a16:creationId xmlns:a16="http://schemas.microsoft.com/office/drawing/2014/main" id="{79073C04-71D7-E2D1-5B59-7353980B5207}"/>
              </a:ext>
            </a:extLst>
          </p:cNvPr>
          <p:cNvSpPr/>
          <p:nvPr/>
        </p:nvSpPr>
        <p:spPr>
          <a:xfrm rot="817538">
            <a:off x="7367765" y="4766817"/>
            <a:ext cx="4683503" cy="1754326"/>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Faulty / broken</a:t>
            </a:r>
            <a:r>
              <a:rPr lang="en-US" sz="5400" b="1" cap="none" spc="0" dirty="0">
                <a:ln w="22225">
                  <a:solidFill>
                    <a:schemeClr val="accent2"/>
                  </a:solidFill>
                  <a:prstDash val="solid"/>
                </a:ln>
                <a:solidFill>
                  <a:schemeClr val="accent2">
                    <a:lumMod val="40000"/>
                    <a:lumOff val="60000"/>
                  </a:schemeClr>
                </a:solidFill>
                <a:effectLst/>
              </a:rPr>
              <a:t> devices</a:t>
            </a:r>
          </a:p>
        </p:txBody>
      </p:sp>
      <p:sp>
        <p:nvSpPr>
          <p:cNvPr id="11" name="Rectangle 10">
            <a:extLst>
              <a:ext uri="{FF2B5EF4-FFF2-40B4-BE49-F238E27FC236}">
                <a16:creationId xmlns:a16="http://schemas.microsoft.com/office/drawing/2014/main" id="{F495D8C0-F14D-9AE2-9930-B7A6F34FBFF5}"/>
              </a:ext>
            </a:extLst>
          </p:cNvPr>
          <p:cNvSpPr/>
          <p:nvPr/>
        </p:nvSpPr>
        <p:spPr>
          <a:xfrm>
            <a:off x="2342200" y="4075247"/>
            <a:ext cx="4683503"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Slow software</a:t>
            </a:r>
          </a:p>
        </p:txBody>
      </p:sp>
      <p:sp>
        <p:nvSpPr>
          <p:cNvPr id="12" name="Rectangle 11">
            <a:extLst>
              <a:ext uri="{FF2B5EF4-FFF2-40B4-BE49-F238E27FC236}">
                <a16:creationId xmlns:a16="http://schemas.microsoft.com/office/drawing/2014/main" id="{C9A6558A-C9FF-59E7-37AA-D9A45B26F24C}"/>
              </a:ext>
            </a:extLst>
          </p:cNvPr>
          <p:cNvSpPr/>
          <p:nvPr/>
        </p:nvSpPr>
        <p:spPr>
          <a:xfrm rot="20552544">
            <a:off x="-217281" y="2283331"/>
            <a:ext cx="4683503" cy="1754326"/>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Poor / no mobile service</a:t>
            </a:r>
          </a:p>
        </p:txBody>
      </p:sp>
      <p:sp>
        <p:nvSpPr>
          <p:cNvPr id="13" name="Rectangle 12">
            <a:extLst>
              <a:ext uri="{FF2B5EF4-FFF2-40B4-BE49-F238E27FC236}">
                <a16:creationId xmlns:a16="http://schemas.microsoft.com/office/drawing/2014/main" id="{5E8B086E-C7D6-E829-EB27-359046CE3E8C}"/>
              </a:ext>
            </a:extLst>
          </p:cNvPr>
          <p:cNvSpPr/>
          <p:nvPr/>
        </p:nvSpPr>
        <p:spPr>
          <a:xfrm>
            <a:off x="5327008" y="2505928"/>
            <a:ext cx="6989879" cy="1754326"/>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Reasonable adjustments not met</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4" name="Rectangle 13">
            <a:extLst>
              <a:ext uri="{FF2B5EF4-FFF2-40B4-BE49-F238E27FC236}">
                <a16:creationId xmlns:a16="http://schemas.microsoft.com/office/drawing/2014/main" id="{59B532A0-9132-CB00-244E-1EA139776144}"/>
              </a:ext>
            </a:extLst>
          </p:cNvPr>
          <p:cNvSpPr/>
          <p:nvPr/>
        </p:nvSpPr>
        <p:spPr>
          <a:xfrm>
            <a:off x="2169359" y="948682"/>
            <a:ext cx="6315299" cy="1754326"/>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Not enough software licenses</a:t>
            </a:r>
          </a:p>
        </p:txBody>
      </p:sp>
    </p:spTree>
    <p:extLst>
      <p:ext uri="{BB962C8B-B14F-4D97-AF65-F5344CB8AC3E}">
        <p14:creationId xmlns:p14="http://schemas.microsoft.com/office/powerpoint/2010/main" val="104208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A553-A057-2668-E15E-1AD0B83C857D}"/>
              </a:ext>
            </a:extLst>
          </p:cNvPr>
          <p:cNvSpPr>
            <a:spLocks noGrp="1"/>
          </p:cNvSpPr>
          <p:nvPr>
            <p:ph type="title"/>
          </p:nvPr>
        </p:nvSpPr>
        <p:spPr/>
        <p:txBody>
          <a:bodyPr/>
          <a:lstStyle/>
          <a:p>
            <a:r>
              <a:rPr lang="en-GB" dirty="0"/>
              <a:t>Main Assurances:</a:t>
            </a:r>
          </a:p>
        </p:txBody>
      </p:sp>
      <p:sp>
        <p:nvSpPr>
          <p:cNvPr id="3" name="Content Placeholder 2">
            <a:extLst>
              <a:ext uri="{FF2B5EF4-FFF2-40B4-BE49-F238E27FC236}">
                <a16:creationId xmlns:a16="http://schemas.microsoft.com/office/drawing/2014/main" id="{83B7B519-3BB1-76F4-5BCA-9B6F51C1B971}"/>
              </a:ext>
            </a:extLst>
          </p:cNvPr>
          <p:cNvSpPr>
            <a:spLocks noGrp="1"/>
          </p:cNvSpPr>
          <p:nvPr>
            <p:ph idx="1"/>
          </p:nvPr>
        </p:nvSpPr>
        <p:spPr/>
        <p:txBody>
          <a:bodyPr>
            <a:normAutofit fontScale="92500" lnSpcReduction="20000"/>
          </a:bodyPr>
          <a:lstStyle/>
          <a:p>
            <a:r>
              <a:rPr lang="en-GB" dirty="0"/>
              <a:t>93% report average or above simple computer skills, 100% report at least limited simple computer skills. </a:t>
            </a:r>
          </a:p>
          <a:p>
            <a:r>
              <a:rPr lang="en-GB" dirty="0"/>
              <a:t>¾ of our AHP support workforce report average or above digital literacy skills in all work areas except </a:t>
            </a:r>
          </a:p>
          <a:p>
            <a:r>
              <a:rPr lang="en-GB" dirty="0"/>
              <a:t>Digital platforms use for training is suitable for at least 3/4 of our workforce.</a:t>
            </a:r>
          </a:p>
          <a:p>
            <a:r>
              <a:rPr lang="en-GB" dirty="0"/>
              <a:t>And our staff are actively requesting more digital literacy training and showing a willingness to engage and develop. </a:t>
            </a:r>
          </a:p>
          <a:p>
            <a:r>
              <a:rPr lang="en-GB" dirty="0"/>
              <a:t>Majority have embracive attitude to future of digital healthcare</a:t>
            </a:r>
          </a:p>
          <a:p>
            <a:r>
              <a:rPr lang="en-GB" dirty="0"/>
              <a:t>78% average &lt; ESR use – paper-free future with rotas, payslips etc.</a:t>
            </a:r>
          </a:p>
          <a:p>
            <a:r>
              <a:rPr lang="en-GB" dirty="0"/>
              <a:t>Majority (74%) do not experience physical barriers to accessing digital devices.</a:t>
            </a:r>
          </a:p>
          <a:p>
            <a:endParaRPr lang="en-GB" dirty="0"/>
          </a:p>
        </p:txBody>
      </p:sp>
    </p:spTree>
    <p:extLst>
      <p:ext uri="{BB962C8B-B14F-4D97-AF65-F5344CB8AC3E}">
        <p14:creationId xmlns:p14="http://schemas.microsoft.com/office/powerpoint/2010/main" val="3928772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379C-1DBE-3A25-4BA6-2DD5F17F2ACF}"/>
              </a:ext>
            </a:extLst>
          </p:cNvPr>
          <p:cNvSpPr>
            <a:spLocks noGrp="1"/>
          </p:cNvSpPr>
          <p:nvPr>
            <p:ph type="title"/>
          </p:nvPr>
        </p:nvSpPr>
        <p:spPr/>
        <p:txBody>
          <a:bodyPr/>
          <a:lstStyle/>
          <a:p>
            <a:r>
              <a:rPr lang="en-GB" dirty="0"/>
              <a:t>Key areas for development:</a:t>
            </a:r>
          </a:p>
        </p:txBody>
      </p:sp>
      <p:sp>
        <p:nvSpPr>
          <p:cNvPr id="3" name="Content Placeholder 2">
            <a:extLst>
              <a:ext uri="{FF2B5EF4-FFF2-40B4-BE49-F238E27FC236}">
                <a16:creationId xmlns:a16="http://schemas.microsoft.com/office/drawing/2014/main" id="{E5490EE9-95EA-69A0-AE40-B742E9623A80}"/>
              </a:ext>
            </a:extLst>
          </p:cNvPr>
          <p:cNvSpPr>
            <a:spLocks noGrp="1"/>
          </p:cNvSpPr>
          <p:nvPr>
            <p:ph idx="1"/>
          </p:nvPr>
        </p:nvSpPr>
        <p:spPr/>
        <p:txBody>
          <a:bodyPr>
            <a:normAutofit fontScale="92500" lnSpcReduction="10000"/>
          </a:bodyPr>
          <a:lstStyle/>
          <a:p>
            <a:r>
              <a:rPr lang="en-GB" dirty="0"/>
              <a:t>EHR compliance would be much higher with further programme specific training and access to devices (particularly on wards).</a:t>
            </a:r>
          </a:p>
          <a:p>
            <a:r>
              <a:rPr lang="en-GB" b="1" dirty="0"/>
              <a:t>We need much more visible, shared, updated and communicated signposting to digital literacy training!!</a:t>
            </a:r>
          </a:p>
          <a:p>
            <a:r>
              <a:rPr lang="en-GB" b="1" dirty="0"/>
              <a:t>We need to have digital literacy competencies as BAU – </a:t>
            </a:r>
          </a:p>
          <a:p>
            <a:r>
              <a:rPr lang="en-GB" dirty="0"/>
              <a:t>Improve the understanding of digital healthcare and innovation within their professions.</a:t>
            </a:r>
          </a:p>
          <a:p>
            <a:r>
              <a:rPr lang="en-GB" dirty="0"/>
              <a:t>Support our colleagues to feel able to facilitate engagement in others of positive, proactive digital healthcare attitudes. </a:t>
            </a:r>
          </a:p>
          <a:p>
            <a:r>
              <a:rPr lang="en-GB" dirty="0"/>
              <a:t>ESR more user friendly, especially booking training.</a:t>
            </a:r>
          </a:p>
          <a:p>
            <a:r>
              <a:rPr lang="en-GB" dirty="0"/>
              <a:t>Improved use and understanding of e-rosters is needed</a:t>
            </a:r>
          </a:p>
          <a:p>
            <a:endParaRPr lang="en-GB" dirty="0"/>
          </a:p>
          <a:p>
            <a:endParaRPr lang="en-GB" dirty="0"/>
          </a:p>
        </p:txBody>
      </p:sp>
    </p:spTree>
    <p:extLst>
      <p:ext uri="{BB962C8B-B14F-4D97-AF65-F5344CB8AC3E}">
        <p14:creationId xmlns:p14="http://schemas.microsoft.com/office/powerpoint/2010/main" val="13295333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B32BB-9C40-D947-7070-BE78ACB8A7B7}"/>
              </a:ext>
            </a:extLst>
          </p:cNvPr>
          <p:cNvSpPr>
            <a:spLocks noGrp="1"/>
          </p:cNvSpPr>
          <p:nvPr>
            <p:ph type="title"/>
          </p:nvPr>
        </p:nvSpPr>
        <p:spPr/>
        <p:txBody>
          <a:bodyPr/>
          <a:lstStyle/>
          <a:p>
            <a:r>
              <a:rPr lang="en-GB" dirty="0"/>
              <a:t>Key areas for development:</a:t>
            </a:r>
          </a:p>
        </p:txBody>
      </p:sp>
      <p:sp>
        <p:nvSpPr>
          <p:cNvPr id="3" name="Content Placeholder 2">
            <a:extLst>
              <a:ext uri="{FF2B5EF4-FFF2-40B4-BE49-F238E27FC236}">
                <a16:creationId xmlns:a16="http://schemas.microsoft.com/office/drawing/2014/main" id="{02D73F00-6A79-48FC-137D-7DCF32B66E6B}"/>
              </a:ext>
            </a:extLst>
          </p:cNvPr>
          <p:cNvSpPr>
            <a:spLocks noGrp="1"/>
          </p:cNvSpPr>
          <p:nvPr>
            <p:ph idx="1"/>
          </p:nvPr>
        </p:nvSpPr>
        <p:spPr/>
        <p:txBody>
          <a:bodyPr/>
          <a:lstStyle/>
          <a:p>
            <a:r>
              <a:rPr lang="en-GB" dirty="0"/>
              <a:t>The ability to use online booking systems to average or above ability (only 50% at present).</a:t>
            </a:r>
          </a:p>
          <a:p>
            <a:r>
              <a:rPr lang="en-GB" b="1" dirty="0"/>
              <a:t>Knowledge on how to identify clinically assured digital content and signpost patients and colleagues toward it appropriately.</a:t>
            </a:r>
          </a:p>
          <a:p>
            <a:r>
              <a:rPr lang="en-GB" b="1" dirty="0"/>
              <a:t>Use of digital devices to view and capture data at point of care.</a:t>
            </a:r>
          </a:p>
          <a:p>
            <a:r>
              <a:rPr lang="en-GB" b="1" dirty="0"/>
              <a:t>The knowledge and understanding of using digital platforms for virtual clinics, and the common problems and limitations associated with remote working.</a:t>
            </a:r>
          </a:p>
          <a:p>
            <a:r>
              <a:rPr lang="en-GB" dirty="0"/>
              <a:t>Better accessibility to working devices and internet connection.</a:t>
            </a:r>
          </a:p>
        </p:txBody>
      </p:sp>
    </p:spTree>
    <p:extLst>
      <p:ext uri="{BB962C8B-B14F-4D97-AF65-F5344CB8AC3E}">
        <p14:creationId xmlns:p14="http://schemas.microsoft.com/office/powerpoint/2010/main" val="304616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18506928">
            <a:extLst>
              <a:ext uri="{FF2B5EF4-FFF2-40B4-BE49-F238E27FC236}">
                <a16:creationId xmlns:a16="http://schemas.microsoft.com/office/drawing/2014/main" id="{1D4FAC6E-0B25-3951-6E2E-398406A48D16}"/>
              </a:ext>
            </a:extLst>
          </p:cNvPr>
          <p:cNvGraphicFramePr>
            <a:graphicFrameLocks/>
          </p:cNvGraphicFramePr>
          <p:nvPr>
            <p:extLst>
              <p:ext uri="{D42A27DB-BD31-4B8C-83A1-F6EECF244321}">
                <p14:modId xmlns:p14="http://schemas.microsoft.com/office/powerpoint/2010/main" val="2370842190"/>
              </p:ext>
            </p:extLst>
          </p:nvPr>
        </p:nvGraphicFramePr>
        <p:xfrm>
          <a:off x="-565388" y="204716"/>
          <a:ext cx="8931466" cy="6766561"/>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E8D58410-53C7-902F-9074-0CA33BBDE949}"/>
              </a:ext>
            </a:extLst>
          </p:cNvPr>
          <p:cNvPicPr>
            <a:picLocks noChangeAspect="1"/>
          </p:cNvPicPr>
          <p:nvPr/>
        </p:nvPicPr>
        <p:blipFill>
          <a:blip r:embed="rId4"/>
          <a:stretch>
            <a:fillRect/>
          </a:stretch>
        </p:blipFill>
        <p:spPr>
          <a:xfrm>
            <a:off x="8213037" y="1328181"/>
            <a:ext cx="3865231" cy="3418824"/>
          </a:xfrm>
          <a:prstGeom prst="rect">
            <a:avLst/>
          </a:prstGeom>
        </p:spPr>
      </p:pic>
      <p:pic>
        <p:nvPicPr>
          <p:cNvPr id="13" name="Picture 12">
            <a:extLst>
              <a:ext uri="{FF2B5EF4-FFF2-40B4-BE49-F238E27FC236}">
                <a16:creationId xmlns:a16="http://schemas.microsoft.com/office/drawing/2014/main" id="{A9C0C183-787D-8DA1-BC92-5E4021A005BB}"/>
              </a:ext>
            </a:extLst>
          </p:cNvPr>
          <p:cNvPicPr>
            <a:picLocks noChangeAspect="1"/>
          </p:cNvPicPr>
          <p:nvPr/>
        </p:nvPicPr>
        <p:blipFill>
          <a:blip r:embed="rId5"/>
          <a:stretch>
            <a:fillRect/>
          </a:stretch>
        </p:blipFill>
        <p:spPr>
          <a:xfrm>
            <a:off x="8190480" y="869800"/>
            <a:ext cx="3887787" cy="4660019"/>
          </a:xfrm>
          <a:prstGeom prst="rect">
            <a:avLst/>
          </a:prstGeom>
        </p:spPr>
      </p:pic>
    </p:spTree>
    <p:extLst>
      <p:ext uri="{BB962C8B-B14F-4D97-AF65-F5344CB8AC3E}">
        <p14:creationId xmlns:p14="http://schemas.microsoft.com/office/powerpoint/2010/main" val="28218813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0840-55C6-D523-9DA5-12F7220B3DD4}"/>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EF15CF95-38DC-F302-805A-569E664EBA14}"/>
              </a:ext>
            </a:extLst>
          </p:cNvPr>
          <p:cNvSpPr>
            <a:spLocks noGrp="1"/>
          </p:cNvSpPr>
          <p:nvPr>
            <p:ph idx="1"/>
          </p:nvPr>
        </p:nvSpPr>
        <p:spPr>
          <a:xfrm>
            <a:off x="838200" y="1433015"/>
            <a:ext cx="10515600" cy="5223633"/>
          </a:xfrm>
        </p:spPr>
        <p:txBody>
          <a:bodyPr>
            <a:normAutofit fontScale="92500" lnSpcReduction="20000"/>
          </a:bodyPr>
          <a:lstStyle/>
          <a:p>
            <a:pPr marL="0" indent="0">
              <a:buNone/>
            </a:pPr>
            <a:r>
              <a:rPr lang="en-GB" sz="1900" u="sng" dirty="0">
                <a:effectLst/>
                <a:latin typeface="Calibri" panose="020F0502020204030204" pitchFamily="34" charset="0"/>
                <a:ea typeface="Times New Roman" panose="02020603050405020304" pitchFamily="18" charset="0"/>
                <a:cs typeface="Times New Roman" panose="02020603050405020304" pitchFamily="18" charset="0"/>
              </a:rPr>
              <a:t>What we can do now:</a:t>
            </a:r>
            <a:endParaRPr lang="en-GB" sz="19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9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9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All training and education faculties across BSW will have reviewed and updated their digital literacy training/resources by October 2023 and make contact with the BSW digital board to ensure that the digital resources that are recommended are clinically assured. They will also identify whether further training on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“how to identify if digital material is clinically assured”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requires creating or signposting to.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All training and education faculties across BSW will work in collaboration with their IT/ digital departments to ensure they can provide or signpost their workforce to online digital literacy training/updates by November 2023. This will include signposting for service users to digital literacy aid. Each organisation will then present these recommendations to the BSW Academy to review the resources available to staff and how we might advertise /publish them.</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indent="0">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As a system, we understand the digital resources we can use, and promote them in a single space that our workforce can be signposted to and access- by December 2023.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All organisations across BSW will incorporate a digital competency within their staff annual appraisals and/or training requirements when their appraisal framework is next due for review.</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514350" indent="-285750">
              <a:buFont typeface="Wingdings" panose="05000000000000000000" pitchFamily="2" charset="2"/>
              <a:buChar char="ü"/>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Each BSW organisation’s IT department to review their ESR formatting and usability, particularly booking training function, to improve the accessibility and use of it by October 2023.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BAFB-7B53-91C3-9A76-F4B6654A5C48}"/>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FD5A92C4-E720-A0E6-31E9-29825CFBA077}"/>
              </a:ext>
            </a:extLst>
          </p:cNvPr>
          <p:cNvSpPr>
            <a:spLocks noGrp="1"/>
          </p:cNvSpPr>
          <p:nvPr>
            <p:ph idx="1"/>
          </p:nvPr>
        </p:nvSpPr>
        <p:spPr/>
        <p:txBody>
          <a:bodyPr>
            <a:normAutofit fontScale="92500" lnSpcReduction="10000"/>
          </a:bodyPr>
          <a:lstStyle/>
          <a:p>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2800" u="sng" dirty="0">
                <a:effectLst/>
                <a:latin typeface="Calibri" panose="020F0502020204030204" pitchFamily="34" charset="0"/>
                <a:ea typeface="Times New Roman" panose="02020603050405020304" pitchFamily="18" charset="0"/>
                <a:cs typeface="Times New Roman" panose="02020603050405020304" pitchFamily="18" charset="0"/>
              </a:rPr>
              <a:t>What we could do with more resources:</a:t>
            </a:r>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buNone/>
            </a:pPr>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Heads of AHP departments to identify what digital devices are already in use in their departments and evaluate any that could be better utilised or trialled. This will be escalated to a designated digital lead to oversee and facilitate the continuum of digital innovation in BSW.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514350" indent="-285750">
              <a:buFont typeface="Wingdings" panose="05000000000000000000" pitchFamily="2" charset="2"/>
              <a:buChar char="ü"/>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By March 2024 IT departments and Team managers across BSW will complete an audit of the ratio of devices to staff across all settings. BSW organisations will then report to the BSW digital transformation group for awareness what/how/where devices are still not easily accessible to staff and how as a system we can improve this.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Complete a system review of where Wi-Fi connectivity works/doesn’t sufficiently work across BSW, for both service users and staff, and look for recommendations to rectify this accessibility barrier. </a:t>
            </a: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8441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EF44-2489-2FC4-00E8-3FFC04CD79A7}"/>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1B59ED49-1FF7-3407-6E17-0C685BA478FF}"/>
              </a:ext>
            </a:extLst>
          </p:cNvPr>
          <p:cNvSpPr>
            <a:spLocks noGrp="1"/>
          </p:cNvSpPr>
          <p:nvPr>
            <p:ph idx="1"/>
          </p:nvPr>
        </p:nvSpPr>
        <p:spPr/>
        <p:txBody>
          <a:bodyPr>
            <a:normAutofit/>
          </a:bodyPr>
          <a:lstStyle/>
          <a:p>
            <a:pPr marL="0" indent="0">
              <a:buNone/>
            </a:pPr>
            <a:r>
              <a:rPr lang="en-GB" sz="2800" u="sng" dirty="0">
                <a:effectLst/>
                <a:latin typeface="Calibri" panose="020F0502020204030204" pitchFamily="34" charset="0"/>
                <a:ea typeface="Times New Roman" panose="02020603050405020304" pitchFamily="18" charset="0"/>
                <a:cs typeface="Times New Roman" panose="02020603050405020304" pitchFamily="18" charset="0"/>
              </a:rPr>
              <a:t>Where we aim to be:</a:t>
            </a:r>
            <a:endParaRPr lang="en-GB" u="sng"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sz="2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All organisations within BSW to establish a digital champions programme by February 2024. To promote leadership at every level, promote digital healthcare innovation, encourage peer support and an inclusive culture and provide opportunity to develop in a cost-effective matrix.</a:t>
            </a:r>
          </a:p>
          <a:p>
            <a:pPr marL="0" lvl="0" indent="0">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Provide substantive AHP digital lead roles to facilitate BSW progressing into the second stage of maturity in the digital framework for AHPS and continuing to foster innovative change in the digital healthcare age.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514350" indent="-285750">
              <a:buFont typeface="Wingdings" panose="05000000000000000000" pitchFamily="2" charset="2"/>
              <a:buChar char="ü"/>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Digital accessibility not to be a barrier for our staff due to sufficient devices, connectivity, software licences, IT helpdesk responsivity and reasonable adjustments for our employees to perform their best at work.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494558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7608DA-85F9-1B48-1186-C3EBA87FC39E}"/>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Bands 6,7,8 Glimpse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114A94-AA2F-5E78-BCC2-FA404513BDB2}"/>
              </a:ext>
            </a:extLst>
          </p:cNvPr>
          <p:cNvSpPr>
            <a:spLocks noGrp="1"/>
          </p:cNvSpPr>
          <p:nvPr>
            <p:ph idx="1"/>
          </p:nvPr>
        </p:nvSpPr>
        <p:spPr>
          <a:xfrm>
            <a:off x="4447308" y="591344"/>
            <a:ext cx="6906491" cy="5585619"/>
          </a:xfrm>
        </p:spPr>
        <p:txBody>
          <a:bodyPr anchor="ctr">
            <a:normAutofit/>
          </a:bodyPr>
          <a:lstStyle/>
          <a:p>
            <a:pPr marL="0" indent="0">
              <a:buNone/>
            </a:pPr>
            <a:r>
              <a:rPr lang="en-GB" dirty="0"/>
              <a:t>Small sample of data available from bands 6,7 and 8s that also completed the survey.</a:t>
            </a:r>
          </a:p>
        </p:txBody>
      </p:sp>
    </p:spTree>
    <p:extLst>
      <p:ext uri="{BB962C8B-B14F-4D97-AF65-F5344CB8AC3E}">
        <p14:creationId xmlns:p14="http://schemas.microsoft.com/office/powerpoint/2010/main" val="16422316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10E573B-A1A1-E6C4-3489-EE37AD113736}"/>
              </a:ext>
            </a:extLst>
          </p:cNvPr>
          <p:cNvSpPr>
            <a:spLocks noGrp="1"/>
          </p:cNvSpPr>
          <p:nvPr>
            <p:ph type="title"/>
          </p:nvPr>
        </p:nvSpPr>
        <p:spPr>
          <a:xfrm>
            <a:off x="1524003" y="1999614"/>
            <a:ext cx="9144000" cy="3363955"/>
          </a:xfrm>
        </p:spPr>
        <p:txBody>
          <a:bodyPr vert="horz" lIns="91440" tIns="45720" rIns="91440" bIns="45720" rtlCol="0" anchor="ctr">
            <a:normAutofit/>
          </a:bodyPr>
          <a:lstStyle/>
          <a:p>
            <a:pPr algn="ctr"/>
            <a:r>
              <a:rPr lang="en-GB" sz="2800" dirty="0">
                <a:solidFill>
                  <a:schemeClr val="tx1"/>
                </a:solidFill>
              </a:rPr>
              <a:t>Full report and anonymised data available via: </a:t>
            </a:r>
            <a:r>
              <a:rPr lang="en-GB" sz="2000" u="sng" dirty="0">
                <a:solidFill>
                  <a:srgbClr val="0563C1"/>
                </a:solidFill>
                <a:effectLst/>
                <a:latin typeface="Calibri" panose="020F0502020204030204" pitchFamily="34" charset="0"/>
                <a:ea typeface="Calibri" panose="020F0502020204030204" pitchFamily="34" charset="0"/>
                <a:hlinkClick r:id="rId2"/>
              </a:rPr>
              <a:t>https://wiltshirehealthandcare.nhs.uk/about-us/freedom-of-information/</a:t>
            </a:r>
            <a:r>
              <a:rPr lang="en-GB" sz="2000" dirty="0">
                <a:effectLst/>
                <a:latin typeface="Calibri" panose="020F0502020204030204" pitchFamily="34" charset="0"/>
                <a:ea typeface="Calibri" panose="020F0502020204030204" pitchFamily="34" charset="0"/>
              </a:rPr>
              <a:t>  or </a:t>
            </a:r>
            <a:r>
              <a:rPr lang="en-GB" sz="2000" u="sng" dirty="0">
                <a:solidFill>
                  <a:srgbClr val="0563C1"/>
                </a:solidFill>
                <a:effectLst/>
                <a:latin typeface="Calibri" panose="020F0502020204030204" pitchFamily="34" charset="0"/>
                <a:ea typeface="Calibri" panose="020F0502020204030204" pitchFamily="34" charset="0"/>
                <a:hlinkClick r:id="rId3"/>
              </a:rPr>
              <a:t>whc.legal@nhs.net</a:t>
            </a:r>
            <a:r>
              <a:rPr lang="en-GB" sz="2000" dirty="0">
                <a:effectLst/>
                <a:latin typeface="Calibri" panose="020F0502020204030204" pitchFamily="34" charset="0"/>
                <a:ea typeface="Calibri" panose="020F0502020204030204" pitchFamily="34" charset="0"/>
              </a:rPr>
              <a:t>  </a:t>
            </a:r>
            <a:br>
              <a:rPr lang="en-GB" sz="2000" dirty="0">
                <a:effectLst/>
                <a:latin typeface="Calibri" panose="020F0502020204030204" pitchFamily="34" charset="0"/>
                <a:ea typeface="Calibri" panose="020F0502020204030204" pitchFamily="34" charset="0"/>
              </a:rPr>
            </a:br>
            <a:br>
              <a:rPr lang="en-GB" sz="2000" dirty="0">
                <a:effectLst/>
                <a:latin typeface="Calibri" panose="020F0502020204030204" pitchFamily="34" charset="0"/>
                <a:ea typeface="Calibri" panose="020F0502020204030204" pitchFamily="34" charset="0"/>
              </a:rPr>
            </a:br>
            <a:br>
              <a:rPr lang="en-GB" sz="2000" dirty="0">
                <a:effectLst/>
                <a:latin typeface="Calibri" panose="020F0502020204030204" pitchFamily="34" charset="0"/>
                <a:ea typeface="Calibri" panose="020F0502020204030204" pitchFamily="34" charset="0"/>
              </a:rPr>
            </a:br>
            <a:br>
              <a:rPr lang="en-GB" sz="2000" dirty="0"/>
            </a:br>
            <a:r>
              <a:rPr lang="en-GB" sz="2800" dirty="0"/>
              <a:t>Contact</a:t>
            </a:r>
            <a:r>
              <a:rPr lang="en-GB" sz="2000" dirty="0"/>
              <a:t>: </a:t>
            </a:r>
            <a:r>
              <a:rPr lang="en-GB" sz="2000" dirty="0">
                <a:hlinkClick r:id="rId4"/>
              </a:rPr>
              <a:t>Rachel.Churchman@nhs.net</a:t>
            </a:r>
            <a:br>
              <a:rPr lang="en-GB" sz="2000" dirty="0"/>
            </a:br>
            <a:r>
              <a:rPr lang="en-GB" sz="2000" dirty="0"/>
              <a:t>             : </a:t>
            </a:r>
            <a:r>
              <a:rPr lang="en-GB" sz="2000" dirty="0">
                <a:hlinkClick r:id="rId5"/>
              </a:rPr>
              <a:t>Rachel.Davis@ghc.nhs.uk</a:t>
            </a:r>
            <a:r>
              <a:rPr lang="en-GB" sz="2000" dirty="0"/>
              <a:t>  </a:t>
            </a:r>
            <a:br>
              <a:rPr lang="en-GB" sz="2000" dirty="0"/>
            </a:br>
            <a:endParaRPr lang="en-US" sz="2000" kern="1200" dirty="0">
              <a:solidFill>
                <a:schemeClr val="tx1"/>
              </a:solidFill>
              <a:latin typeface="+mj-lt"/>
              <a:ea typeface="+mj-ea"/>
              <a:cs typeface="+mj-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49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91D9C3-14B8-2117-3ECD-C7FFC43E936E}"/>
              </a:ext>
            </a:extLst>
          </p:cNvPr>
          <p:cNvSpPr>
            <a:spLocks noGrp="1"/>
          </p:cNvSpPr>
          <p:nvPr>
            <p:ph type="title"/>
          </p:nvPr>
        </p:nvSpPr>
        <p:spPr>
          <a:xfrm>
            <a:off x="638882" y="639193"/>
            <a:ext cx="3571810" cy="3573516"/>
          </a:xfrm>
        </p:spPr>
        <p:txBody>
          <a:bodyPr vert="horz" lIns="91440" tIns="45720" rIns="91440" bIns="45720" rtlCol="0" anchor="b">
            <a:normAutofit fontScale="90000"/>
          </a:bodyPr>
          <a:lstStyle/>
          <a:p>
            <a:r>
              <a:rPr lang="en-US" sz="6600" kern="1200" dirty="0">
                <a:solidFill>
                  <a:schemeClr val="tx1"/>
                </a:solidFill>
                <a:latin typeface="+mj-lt"/>
                <a:ea typeface="+mj-ea"/>
                <a:cs typeface="+mj-cs"/>
              </a:rPr>
              <a:t>Awareness of the bigger picture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6999">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21424916"/>
              </p:ext>
            </p:extLst>
          </p:nvPr>
        </p:nvGraphicFramePr>
        <p:xfrm>
          <a:off x="3645568" y="288759"/>
          <a:ext cx="9046445" cy="6581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94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4337C2-4855-1012-8A29-10EFA0B30E39}"/>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100" kern="1200">
                <a:solidFill>
                  <a:schemeClr val="tx1"/>
                </a:solidFill>
                <a:latin typeface="+mj-lt"/>
                <a:ea typeface="+mj-ea"/>
                <a:cs typeface="+mj-cs"/>
              </a:rPr>
              <a:t>Digital transformation within allied health professions: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02">
            <a:extLst>
              <a:ext uri="{FF2B5EF4-FFF2-40B4-BE49-F238E27FC236}">
                <a16:creationId xmlns:a16="http://schemas.microsoft.com/office/drawing/2014/main" id="{00000000-0008-0000-0600-000006000000}"/>
              </a:ext>
            </a:extLst>
          </p:cNvPr>
          <p:cNvGraphicFramePr>
            <a:graphicFrameLocks/>
          </p:cNvGraphicFramePr>
          <p:nvPr>
            <p:extLst>
              <p:ext uri="{D42A27DB-BD31-4B8C-83A1-F6EECF244321}">
                <p14:modId xmlns:p14="http://schemas.microsoft.com/office/powerpoint/2010/main" val="4266545214"/>
              </p:ext>
            </p:extLst>
          </p:nvPr>
        </p:nvGraphicFramePr>
        <p:xfrm>
          <a:off x="4053580" y="367204"/>
          <a:ext cx="8295533" cy="64899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680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EA9E8A-1313-DD19-B91A-A55CFB0F85B0}"/>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100" kern="1200">
                <a:solidFill>
                  <a:schemeClr val="tx1"/>
                </a:solidFill>
                <a:latin typeface="+mj-lt"/>
                <a:ea typeface="+mj-ea"/>
                <a:cs typeface="+mj-cs"/>
              </a:rPr>
              <a:t>Electronic Health Records (EHRs)</a:t>
            </a:r>
          </a:p>
        </p:txBody>
      </p:sp>
      <p:sp>
        <p:nvSpPr>
          <p:cNvPr id="1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42">
            <a:extLst>
              <a:ext uri="{FF2B5EF4-FFF2-40B4-BE49-F238E27FC236}">
                <a16:creationId xmlns:a16="http://schemas.microsoft.com/office/drawing/2014/main" id="{00000000-0008-0000-0700-000007000000}"/>
              </a:ext>
            </a:extLst>
          </p:cNvPr>
          <p:cNvGraphicFramePr>
            <a:graphicFrameLocks/>
          </p:cNvGraphicFramePr>
          <p:nvPr>
            <p:extLst>
              <p:ext uri="{D42A27DB-BD31-4B8C-83A1-F6EECF244321}">
                <p14:modId xmlns:p14="http://schemas.microsoft.com/office/powerpoint/2010/main" val="1193869852"/>
              </p:ext>
            </p:extLst>
          </p:nvPr>
        </p:nvGraphicFramePr>
        <p:xfrm>
          <a:off x="3814012" y="114541"/>
          <a:ext cx="8086926" cy="66592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364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B46A66-FC40-E44C-58E0-2CACFB700F18}"/>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Simple computer skills</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46">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2321568399"/>
              </p:ext>
            </p:extLst>
          </p:nvPr>
        </p:nvGraphicFramePr>
        <p:xfrm>
          <a:off x="4278871" y="240632"/>
          <a:ext cx="7844950" cy="6617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676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D28107-2892-5C1D-7429-E6F2B8587B2D}"/>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Continued Professional Development (CPD)</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18507050">
            <a:extLst>
              <a:ext uri="{FF2B5EF4-FFF2-40B4-BE49-F238E27FC236}">
                <a16:creationId xmlns:a16="http://schemas.microsoft.com/office/drawing/2014/main" id="{00000000-0008-0000-0900-000009000000}"/>
              </a:ext>
            </a:extLst>
          </p:cNvPr>
          <p:cNvGraphicFramePr>
            <a:graphicFrameLocks/>
          </p:cNvGraphicFramePr>
          <p:nvPr>
            <p:extLst>
              <p:ext uri="{D42A27DB-BD31-4B8C-83A1-F6EECF244321}">
                <p14:modId xmlns:p14="http://schemas.microsoft.com/office/powerpoint/2010/main" val="3564845072"/>
              </p:ext>
            </p:extLst>
          </p:nvPr>
        </p:nvGraphicFramePr>
        <p:xfrm>
          <a:off x="3765884" y="138604"/>
          <a:ext cx="8337884" cy="6719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180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1268</TotalTime>
  <Words>4691</Words>
  <Application>Microsoft Office PowerPoint</Application>
  <PresentationFormat>Widescreen</PresentationFormat>
  <Paragraphs>449</Paragraphs>
  <Slides>44</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Office Theme</vt:lpstr>
      <vt:lpstr>AHP Support Worker Digital Literacy BSW</vt:lpstr>
      <vt:lpstr>Domain 1:</vt:lpstr>
      <vt:lpstr>Facilitating digital learning in yourself and others:</vt:lpstr>
      <vt:lpstr>PowerPoint Presentation</vt:lpstr>
      <vt:lpstr>Awareness of the bigger picture</vt:lpstr>
      <vt:lpstr>Digital transformation within allied health professions:</vt:lpstr>
      <vt:lpstr>Electronic Health Records (EHRs)</vt:lpstr>
      <vt:lpstr>Simple computer skills</vt:lpstr>
      <vt:lpstr>Continued Professional Development (CPD)</vt:lpstr>
      <vt:lpstr>Values &amp; behaviours towards digital &amp; technological innovation</vt:lpstr>
      <vt:lpstr>Engagement of others towards digital innovation</vt:lpstr>
      <vt:lpstr>Signposting to digital health training:</vt:lpstr>
      <vt:lpstr>Records of digital competency:</vt:lpstr>
      <vt:lpstr>Domain 7:</vt:lpstr>
      <vt:lpstr>ESR Knowledge</vt:lpstr>
      <vt:lpstr>PowerPoint Presentation</vt:lpstr>
      <vt:lpstr>E-roster knowledge</vt:lpstr>
      <vt:lpstr>E-roster use</vt:lpstr>
      <vt:lpstr>Occupational Health &amp; Wellbeing Access:</vt:lpstr>
      <vt:lpstr>Domain 9:</vt:lpstr>
      <vt:lpstr>Booking patients online:</vt:lpstr>
      <vt:lpstr>Clinically assured digital material knowledge:</vt:lpstr>
      <vt:lpstr>Signposting patients to digital resources:</vt:lpstr>
      <vt:lpstr>Identifying non-clinically assured digital material:</vt:lpstr>
      <vt:lpstr>Recommending mobile health apps:</vt:lpstr>
      <vt:lpstr>Digital psychological therapies:</vt:lpstr>
      <vt:lpstr>Capturing data digitally:</vt:lpstr>
      <vt:lpstr>PowerPoint Presentation</vt:lpstr>
      <vt:lpstr>Virtual clinics:</vt:lpstr>
      <vt:lpstr>PowerPoint Presentation</vt:lpstr>
      <vt:lpstr>Problems &amp; Limitations of virtual clinics awareness:</vt:lpstr>
      <vt:lpstr>Online communication:</vt:lpstr>
      <vt:lpstr>Additional Insight</vt:lpstr>
      <vt:lpstr>What would you find useful to widen your digital knowledge?</vt:lpstr>
      <vt:lpstr>Do you have any difficulties / barriers to physically accessing the necessary digital devices? </vt:lpstr>
      <vt:lpstr>PowerPoint Presentation</vt:lpstr>
      <vt:lpstr>Main Assurances:</vt:lpstr>
      <vt:lpstr>Key areas for development:</vt:lpstr>
      <vt:lpstr>Key areas for development:</vt:lpstr>
      <vt:lpstr>Recommendations</vt:lpstr>
      <vt:lpstr>Recommendations</vt:lpstr>
      <vt:lpstr>Recommendations</vt:lpstr>
      <vt:lpstr>Bands 6,7,8 Glimpse</vt:lpstr>
      <vt:lpstr>Full report and anonymised data available via: https://wiltshirehealthandcare.nhs.uk/about-us/freedom-of-information/  or whc.legal@nhs.net      Contact: Rachel.Churchman@nhs.net              : Rachel.Davis@ghc.nhs.uk   </vt:lpstr>
    </vt:vector>
  </TitlesOfParts>
  <Company>Wiltshire Health and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AHP Support Worker Digital Literacy BSW</dc:title>
  <dc:creator>CHURCHMAN, Rachel (WILTSHIRE HEALTH &amp; CARE)</dc:creator>
  <cp:lastModifiedBy>CHURCHMAN, Rachel (WILTSHIRE HEALTH &amp; CARE)</cp:lastModifiedBy>
  <cp:revision>56</cp:revision>
  <dcterms:created xsi:type="dcterms:W3CDTF">2023-04-20T10:50:44Z</dcterms:created>
  <dcterms:modified xsi:type="dcterms:W3CDTF">2023-05-23T15:00:21Z</dcterms:modified>
</cp:coreProperties>
</file>